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Lucida Sans" panose="020B0602030504020204" pitchFamily="34" charset="0"/>
      <p:regular r:id="rId92"/>
      <p:bold r:id="rId93"/>
      <p:italic r:id="rId94"/>
      <p:boldItalic r:id="rId95"/>
    </p:embeddedFont>
    <p:embeddedFont>
      <p:font typeface="Wingdings 2" panose="05020102010507070707" pitchFamily="18" charset="2"/>
      <p:regular r:id="rId9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6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31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7" y="1827314"/>
            <a:ext cx="8339124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5627" y="4646803"/>
            <a:ext cx="7692745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33604"/>
            <a:ext cx="8627465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7" y="1696708"/>
            <a:ext cx="6182359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who.int/en/news-room/fact-sheets/detail/cardiovascular-diseases-(cvds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png"/><Relationship Id="rId7" Type="http://schemas.openxmlformats.org/officeDocument/2006/relationships/image" Target="../media/image85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g"/><Relationship Id="rId4" Type="http://schemas.openxmlformats.org/officeDocument/2006/relationships/image" Target="../media/image82.jpg"/><Relationship Id="rId9" Type="http://schemas.openxmlformats.org/officeDocument/2006/relationships/image" Target="../media/image87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90.png"/><Relationship Id="rId7" Type="http://schemas.openxmlformats.org/officeDocument/2006/relationships/image" Target="../media/image94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ioprevent.ru/downloads/c5m3i1917/%D0%9D%D0%B0%D1%86%D0%B8%D0%BE%D0%BD%D0%B0%D0%25B" TargetMode="External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dioprevent.ru/downloads/c5m3i1917/%D0%9D%D0%B0%D1%86%D0%B8%D0%BE%D0%BD%D0%B0%D0%25B" TargetMode="External"/><Relationship Id="rId3" Type="http://schemas.openxmlformats.org/officeDocument/2006/relationships/image" Target="../media/image98.png"/><Relationship Id="rId7" Type="http://schemas.openxmlformats.org/officeDocument/2006/relationships/image" Target="../media/image94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hyperlink" Target="http://images.google.ru/imgres?imgurl=http%3A//www.faqs.org/photo-dict/photofiles/list/506/889bomb.jpg&amp;imgrefurl=http%3A//www.faqs.org/photo-dict/phrase/506/bomb.html&amp;usg=__PporWZEF3cl6pqopBn5dG7hN8C0%3D&amp;h=481&amp;w=700&amp;sz=46&amp;hl=ru&amp;start=14&amp;tbnid=yY1zaMCkWnYhNM%3A&amp;tbnh=96&amp;tbnw=140&amp;prev=/images%3Fq%3Dbomb&amp;gbv=2&amp;hl=ru&amp;newwindow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7.png"/><Relationship Id="rId7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dioprevent.ru/downloads/c5m3i1917/%D0%9D%D0%B0%D1%86%D0%B8%D0%BE%D0%BD%D0%B0%D0%25B" TargetMode="External"/><Relationship Id="rId5" Type="http://schemas.openxmlformats.org/officeDocument/2006/relationships/image" Target="../media/image115.png"/><Relationship Id="rId4" Type="http://schemas.openxmlformats.org/officeDocument/2006/relationships/image" Target="../media/image9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28775"/>
            <a:ext cx="9144000" cy="5229225"/>
          </a:xfrm>
          <a:custGeom>
            <a:avLst/>
            <a:gdLst/>
            <a:ahLst/>
            <a:cxnLst/>
            <a:rect l="l" t="t" r="r" b="b"/>
            <a:pathLst>
              <a:path w="9144000" h="5229225">
                <a:moveTo>
                  <a:pt x="9144000" y="0"/>
                </a:moveTo>
                <a:lnTo>
                  <a:pt x="0" y="0"/>
                </a:lnTo>
                <a:lnTo>
                  <a:pt x="0" y="5229225"/>
                </a:lnTo>
                <a:lnTo>
                  <a:pt x="9144000" y="5229225"/>
                </a:lnTo>
                <a:lnTo>
                  <a:pt x="914400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923" y="352227"/>
            <a:ext cx="2281495" cy="66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3788" y="2967355"/>
            <a:ext cx="74523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32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профилактики</a:t>
            </a:r>
            <a:r>
              <a:rPr sz="3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мозгового</a:t>
            </a:r>
            <a:r>
              <a:rPr sz="3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инсульта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Материалы</a:t>
            </a:r>
            <a:r>
              <a:rPr spc="-60" dirty="0"/>
              <a:t> </a:t>
            </a:r>
            <a:r>
              <a:rPr dirty="0"/>
              <a:t>для</a:t>
            </a:r>
            <a:r>
              <a:rPr spc="-25" dirty="0"/>
              <a:t> </a:t>
            </a:r>
            <a:r>
              <a:rPr dirty="0"/>
              <a:t>проведения</a:t>
            </a:r>
            <a:r>
              <a:rPr spc="-60" dirty="0"/>
              <a:t> </a:t>
            </a:r>
            <a:r>
              <a:rPr dirty="0"/>
              <a:t>Школы</a:t>
            </a:r>
            <a:r>
              <a:rPr spc="-3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интерактивной</a:t>
            </a:r>
            <a:r>
              <a:rPr spc="-30" dirty="0"/>
              <a:t> </a:t>
            </a:r>
            <a:r>
              <a:rPr dirty="0"/>
              <a:t>форме</a:t>
            </a:r>
            <a:r>
              <a:rPr spc="-35" dirty="0"/>
              <a:t> </a:t>
            </a:r>
            <a:r>
              <a:rPr spc="-10" dirty="0"/>
              <a:t>подготовлены </a:t>
            </a:r>
            <a:r>
              <a:rPr dirty="0"/>
              <a:t>главным</a:t>
            </a:r>
            <a:r>
              <a:rPr spc="-25" dirty="0"/>
              <a:t> </a:t>
            </a:r>
            <a:r>
              <a:rPr dirty="0"/>
              <a:t>специалистом</a:t>
            </a:r>
            <a:r>
              <a:rPr spc="-55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профилактической</a:t>
            </a:r>
            <a:r>
              <a:rPr spc="-55" dirty="0"/>
              <a:t> </a:t>
            </a:r>
            <a:r>
              <a:rPr dirty="0"/>
              <a:t>медицине</a:t>
            </a:r>
            <a:r>
              <a:rPr spc="-35" dirty="0"/>
              <a:t> </a:t>
            </a:r>
            <a:r>
              <a:rPr spc="-10" dirty="0"/>
              <a:t>Департамента здравоохранения</a:t>
            </a:r>
            <a:r>
              <a:rPr spc="-45" dirty="0"/>
              <a:t> </a:t>
            </a:r>
            <a:r>
              <a:rPr dirty="0"/>
              <a:t>города</a:t>
            </a:r>
            <a:r>
              <a:rPr spc="-35" dirty="0"/>
              <a:t> </a:t>
            </a:r>
            <a:r>
              <a:rPr dirty="0"/>
              <a:t>Москвы</a:t>
            </a:r>
            <a:r>
              <a:rPr spc="-10" dirty="0"/>
              <a:t> </a:t>
            </a:r>
            <a:r>
              <a:rPr dirty="0"/>
              <a:t>профессором</a:t>
            </a:r>
            <a:r>
              <a:rPr spc="-30" dirty="0"/>
              <a:t> </a:t>
            </a:r>
            <a:r>
              <a:rPr dirty="0"/>
              <a:t>Н.В.</a:t>
            </a:r>
            <a:r>
              <a:rPr spc="10" dirty="0"/>
              <a:t> </a:t>
            </a:r>
            <a:r>
              <a:rPr spc="-10" dirty="0"/>
              <a:t>Погосовой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3854" y="2305050"/>
            <a:ext cx="308356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solidFill>
                  <a:srgbClr val="205868"/>
                </a:solidFill>
                <a:latin typeface="Calibri"/>
                <a:cs typeface="Calibri"/>
              </a:rPr>
              <a:t>Улыбка</a:t>
            </a:r>
            <a:r>
              <a:rPr sz="3200" b="1" spc="-1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внезапно </a:t>
            </a:r>
            <a:r>
              <a:rPr sz="3200" b="1" dirty="0">
                <a:solidFill>
                  <a:srgbClr val="205868"/>
                </a:solidFill>
                <a:latin typeface="Calibri"/>
                <a:cs typeface="Calibri"/>
              </a:rPr>
              <a:t>стала</a:t>
            </a:r>
            <a:r>
              <a:rPr sz="32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кривой,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возникла</a:t>
            </a:r>
            <a:endParaRPr sz="3200">
              <a:latin typeface="Calibri"/>
              <a:cs typeface="Calibri"/>
            </a:endParaRPr>
          </a:p>
          <a:p>
            <a:pPr marL="12700" marR="873125">
              <a:lnSpc>
                <a:spcPct val="100000"/>
              </a:lnSpc>
            </a:pP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асимметрия </a:t>
            </a:r>
            <a:r>
              <a:rPr sz="3200" b="1" spc="-20" dirty="0">
                <a:solidFill>
                  <a:srgbClr val="205868"/>
                </a:solidFill>
                <a:latin typeface="Calibri"/>
                <a:cs typeface="Calibri"/>
              </a:rPr>
              <a:t>лица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038" y="249377"/>
            <a:ext cx="2225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0" dirty="0"/>
              <a:t>Улыбка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750186"/>
            <a:ext cx="4067175" cy="31337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6505" y="461594"/>
            <a:ext cx="2573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Движение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11673" y="2647645"/>
            <a:ext cx="3028315" cy="179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800" b="1" spc="-1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поднять</a:t>
            </a:r>
            <a:r>
              <a:rPr sz="2800" b="1" spc="-11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5868"/>
                </a:solidFill>
                <a:latin typeface="Calibri"/>
                <a:cs typeface="Calibri"/>
              </a:rPr>
              <a:t>обе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руки,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пораженная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рука</a:t>
            </a:r>
            <a:r>
              <a:rPr sz="2800" b="1" spc="-1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5868"/>
                </a:solidFill>
                <a:latin typeface="Calibri"/>
                <a:cs typeface="Calibri"/>
              </a:rPr>
              <a:t>будет</a:t>
            </a:r>
            <a:r>
              <a:rPr sz="2800" b="1" spc="-11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быстрее опускаться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вниз</a:t>
            </a:r>
            <a:r>
              <a:rPr sz="3200" spc="-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841" y="2132799"/>
            <a:ext cx="3919443" cy="36004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6016" y="395135"/>
            <a:ext cx="3971925" cy="5705475"/>
            <a:chOff x="386016" y="395135"/>
            <a:chExt cx="3971925" cy="5705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41" y="404660"/>
              <a:ext cx="3952875" cy="56483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0779" y="399897"/>
              <a:ext cx="3962400" cy="5695950"/>
            </a:xfrm>
            <a:custGeom>
              <a:avLst/>
              <a:gdLst/>
              <a:ahLst/>
              <a:cxnLst/>
              <a:rect l="l" t="t" r="r" b="b"/>
              <a:pathLst>
                <a:path w="3962400" h="5695950">
                  <a:moveTo>
                    <a:pt x="0" y="5695950"/>
                  </a:moveTo>
                  <a:lnTo>
                    <a:pt x="3962400" y="569595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56959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95520" y="1573530"/>
            <a:ext cx="3602354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Улыбка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стала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кривой.</a:t>
            </a:r>
            <a:r>
              <a:rPr sz="20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Внезапно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возникшие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асимметрия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5868"/>
                </a:solidFill>
                <a:latin typeface="Calibri"/>
                <a:cs typeface="Calibri"/>
              </a:rPr>
              <a:t>лица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Движение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.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Слабость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онемение</a:t>
            </a:r>
            <a:r>
              <a:rPr sz="20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руке,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ноге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5868"/>
                </a:solidFill>
                <a:latin typeface="Calibri"/>
                <a:cs typeface="Calibri"/>
              </a:rPr>
              <a:t>или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некоторых</a:t>
            </a:r>
            <a:r>
              <a:rPr sz="2000" b="1" spc="-8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лицевых</a:t>
            </a:r>
            <a:r>
              <a:rPr sz="20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мышцах.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0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поднять</a:t>
            </a:r>
            <a:r>
              <a:rPr sz="20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обе</a:t>
            </a:r>
            <a:r>
              <a:rPr sz="20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руки, пораженная</a:t>
            </a:r>
            <a:r>
              <a:rPr sz="20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рука</a:t>
            </a:r>
            <a:r>
              <a:rPr sz="20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будет</a:t>
            </a:r>
            <a:r>
              <a:rPr sz="20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быстрее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опускаться</a:t>
            </a:r>
            <a:r>
              <a:rPr sz="20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вниз.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Афазия.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Внезапно</a:t>
            </a:r>
            <a:r>
              <a:rPr sz="20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возникшие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спутанность</a:t>
            </a:r>
            <a:r>
              <a:rPr sz="2000" b="1" spc="-1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сознания,</a:t>
            </a:r>
            <a:endParaRPr sz="2000">
              <a:latin typeface="Calibri"/>
              <a:cs typeface="Calibri"/>
            </a:endParaRPr>
          </a:p>
          <a:p>
            <a:pPr marL="12700" marR="225425">
              <a:lnSpc>
                <a:spcPct val="100000"/>
              </a:lnSpc>
            </a:pP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затруднение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latin typeface="Calibri"/>
                <a:cs typeface="Calibri"/>
              </a:rPr>
              <a:t>речи,</a:t>
            </a:r>
            <a:r>
              <a:rPr sz="20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Calibri"/>
                <a:cs typeface="Calibri"/>
              </a:rPr>
              <a:t>нарушение понимания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957" y="2947491"/>
            <a:ext cx="7539355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Они</a:t>
            </a:r>
            <a:r>
              <a:rPr sz="36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могут</a:t>
            </a:r>
            <a:r>
              <a:rPr sz="36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появляться</a:t>
            </a:r>
            <a:r>
              <a:rPr sz="36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205868"/>
                </a:solidFill>
                <a:latin typeface="Calibri"/>
                <a:cs typeface="Calibri"/>
              </a:rPr>
              <a:t>отдельно</a:t>
            </a:r>
            <a:r>
              <a:rPr sz="36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или</a:t>
            </a:r>
            <a:r>
              <a:rPr sz="36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205868"/>
                </a:solidFill>
                <a:latin typeface="Calibri"/>
                <a:cs typeface="Calibri"/>
              </a:rPr>
              <a:t>в </a:t>
            </a: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комбинации</a:t>
            </a:r>
            <a:r>
              <a:rPr sz="36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05868"/>
                </a:solidFill>
                <a:latin typeface="Calibri"/>
                <a:cs typeface="Calibri"/>
              </a:rPr>
              <a:t>с</a:t>
            </a:r>
            <a:r>
              <a:rPr sz="36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205868"/>
                </a:solidFill>
                <a:latin typeface="Calibri"/>
                <a:cs typeface="Calibri"/>
              </a:rPr>
              <a:t>симптомами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5225"/>
              </a:lnSpc>
            </a:pPr>
            <a:r>
              <a:rPr sz="4400" b="1" spc="-10" dirty="0">
                <a:solidFill>
                  <a:srgbClr val="C00000"/>
                </a:solidFill>
                <a:latin typeface="Calibri"/>
                <a:cs typeface="Calibri"/>
              </a:rPr>
              <a:t>У.Д.А.Р.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9991" y="411861"/>
            <a:ext cx="49891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7845" marR="5080" indent="-5257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05868"/>
                </a:solidFill>
                <a:latin typeface="Calibri"/>
                <a:cs typeface="Calibri"/>
              </a:rPr>
              <a:t>Другие</a:t>
            </a:r>
            <a:r>
              <a:rPr sz="32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05868"/>
                </a:solidFill>
                <a:latin typeface="Calibri"/>
                <a:cs typeface="Calibri"/>
              </a:rPr>
              <a:t>симптомы</a:t>
            </a:r>
            <a:r>
              <a:rPr sz="32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205868"/>
                </a:solidFill>
                <a:latin typeface="Calibri"/>
                <a:cs typeface="Calibri"/>
              </a:rPr>
              <a:t>инсульта, </a:t>
            </a:r>
            <a:r>
              <a:rPr sz="3200" b="1" dirty="0">
                <a:solidFill>
                  <a:srgbClr val="205868"/>
                </a:solidFill>
                <a:latin typeface="Calibri"/>
                <a:cs typeface="Calibri"/>
              </a:rPr>
              <a:t>которые</a:t>
            </a:r>
            <a:r>
              <a:rPr sz="3200" b="1" spc="-1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05868"/>
                </a:solidFill>
                <a:latin typeface="Calibri"/>
                <a:cs typeface="Calibri"/>
              </a:rPr>
              <a:t>следует</a:t>
            </a:r>
            <a:r>
              <a:rPr sz="3200" b="1" spc="-1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05868"/>
                </a:solidFill>
                <a:latin typeface="Calibri"/>
                <a:cs typeface="Calibri"/>
              </a:rPr>
              <a:t>знать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6124" y="1700529"/>
            <a:ext cx="1368425" cy="1008380"/>
          </a:xfrm>
          <a:custGeom>
            <a:avLst/>
            <a:gdLst/>
            <a:ahLst/>
            <a:cxnLst/>
            <a:rect l="l" t="t" r="r" b="b"/>
            <a:pathLst>
              <a:path w="1368425" h="1008380">
                <a:moveTo>
                  <a:pt x="1368171" y="252730"/>
                </a:moveTo>
                <a:lnTo>
                  <a:pt x="1116076" y="252730"/>
                </a:lnTo>
                <a:lnTo>
                  <a:pt x="1116076" y="0"/>
                </a:lnTo>
                <a:lnTo>
                  <a:pt x="252095" y="0"/>
                </a:lnTo>
                <a:lnTo>
                  <a:pt x="252095" y="252730"/>
                </a:lnTo>
                <a:lnTo>
                  <a:pt x="0" y="252730"/>
                </a:lnTo>
                <a:lnTo>
                  <a:pt x="0" y="756920"/>
                </a:lnTo>
                <a:lnTo>
                  <a:pt x="252095" y="756920"/>
                </a:lnTo>
                <a:lnTo>
                  <a:pt x="252095" y="1008380"/>
                </a:lnTo>
                <a:lnTo>
                  <a:pt x="1116076" y="1008380"/>
                </a:lnTo>
                <a:lnTo>
                  <a:pt x="1116076" y="756920"/>
                </a:lnTo>
                <a:lnTo>
                  <a:pt x="1368171" y="756920"/>
                </a:lnTo>
                <a:lnTo>
                  <a:pt x="1368171" y="25273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79" y="1772792"/>
            <a:ext cx="4331335" cy="4248785"/>
            <a:chOff x="182879" y="1772792"/>
            <a:chExt cx="4331335" cy="4248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1772792"/>
              <a:ext cx="2876931" cy="24483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408" y="3572979"/>
              <a:ext cx="2892425" cy="244830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6726" y="178130"/>
            <a:ext cx="4017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Симптомы</a:t>
            </a:r>
            <a:r>
              <a:rPr sz="3600" spc="-85" dirty="0">
                <a:solidFill>
                  <a:srgbClr val="205868"/>
                </a:solidFill>
              </a:rPr>
              <a:t> </a:t>
            </a:r>
            <a:r>
              <a:rPr sz="3600" spc="-25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593082" y="1115948"/>
            <a:ext cx="4096385" cy="517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Внезапное</a:t>
            </a:r>
            <a:endParaRPr sz="2800">
              <a:latin typeface="Calibri"/>
              <a:cs typeface="Calibri"/>
            </a:endParaRPr>
          </a:p>
          <a:p>
            <a:pPr marL="469900" marR="379095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головокружение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ощущение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вращения</a:t>
            </a:r>
            <a:endParaRPr sz="2800">
              <a:latin typeface="Calibri"/>
              <a:cs typeface="Calibri"/>
            </a:endParaRPr>
          </a:p>
          <a:p>
            <a:pPr marL="469900" marR="135255" indent="-4572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Внезапное</a:t>
            </a:r>
            <a:r>
              <a:rPr sz="28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нарушение равновесия</a:t>
            </a:r>
            <a:endParaRPr sz="2800">
              <a:latin typeface="Calibri"/>
              <a:cs typeface="Calibri"/>
            </a:endParaRPr>
          </a:p>
          <a:p>
            <a:pPr marL="469900" marR="21717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Внезапное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нарушение </a:t>
            </a:r>
            <a:r>
              <a:rPr sz="2800" spc="-20" dirty="0">
                <a:latin typeface="Calibri"/>
                <a:cs typeface="Calibri"/>
              </a:rPr>
              <a:t>координации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ориентации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пространстве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Внезапное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затруднение ходьбы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2935" y="1047116"/>
            <a:ext cx="8034020" cy="71120"/>
            <a:chOff x="472935" y="1047116"/>
            <a:chExt cx="8034020" cy="71120"/>
          </a:xfrm>
        </p:grpSpPr>
        <p:sp>
          <p:nvSpPr>
            <p:cNvPr id="8" name="object 8"/>
            <p:cNvSpPr/>
            <p:nvPr/>
          </p:nvSpPr>
          <p:spPr>
            <a:xfrm>
              <a:off x="485635" y="105981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35" y="1059816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452" y="268985"/>
            <a:ext cx="401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Симптомы</a:t>
            </a:r>
            <a:r>
              <a:rPr sz="3600" spc="-85" dirty="0">
                <a:solidFill>
                  <a:srgbClr val="205868"/>
                </a:solidFill>
              </a:rPr>
              <a:t> </a:t>
            </a:r>
            <a:r>
              <a:rPr sz="3600" spc="-30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05980" y="1210500"/>
            <a:ext cx="4536440" cy="4311650"/>
            <a:chOff x="505980" y="1210500"/>
            <a:chExt cx="4536440" cy="4311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743" y="1215263"/>
              <a:ext cx="3240024" cy="2141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743" y="1215263"/>
              <a:ext cx="3240405" cy="2141855"/>
            </a:xfrm>
            <a:custGeom>
              <a:avLst/>
              <a:gdLst/>
              <a:ahLst/>
              <a:cxnLst/>
              <a:rect l="l" t="t" r="r" b="b"/>
              <a:pathLst>
                <a:path w="3240404" h="2141854">
                  <a:moveTo>
                    <a:pt x="0" y="2141728"/>
                  </a:moveTo>
                  <a:lnTo>
                    <a:pt x="3240024" y="2141728"/>
                  </a:lnTo>
                  <a:lnTo>
                    <a:pt x="3240024" y="0"/>
                  </a:lnTo>
                  <a:lnTo>
                    <a:pt x="0" y="0"/>
                  </a:lnTo>
                  <a:lnTo>
                    <a:pt x="0" y="2141728"/>
                  </a:lnTo>
                  <a:close/>
                </a:path>
              </a:pathLst>
            </a:custGeom>
            <a:ln w="9524">
              <a:solidFill>
                <a:srgbClr val="B8C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7" y="3140964"/>
              <a:ext cx="3849624" cy="23762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7627" y="3140964"/>
              <a:ext cx="3850004" cy="2376805"/>
            </a:xfrm>
            <a:custGeom>
              <a:avLst/>
              <a:gdLst/>
              <a:ahLst/>
              <a:cxnLst/>
              <a:rect l="l" t="t" r="r" b="b"/>
              <a:pathLst>
                <a:path w="3850004" h="2376804">
                  <a:moveTo>
                    <a:pt x="0" y="2376297"/>
                  </a:moveTo>
                  <a:lnTo>
                    <a:pt x="3849624" y="2376297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2376297"/>
                  </a:lnTo>
                  <a:close/>
                </a:path>
              </a:pathLst>
            </a:custGeom>
            <a:ln w="9525">
              <a:solidFill>
                <a:srgbClr val="F9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59628" y="1912747"/>
            <a:ext cx="229298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84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Внезапно возникшая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очень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интенсивная головная</a:t>
            </a:r>
            <a:r>
              <a:rPr sz="2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боль </a:t>
            </a:r>
            <a:r>
              <a:rPr sz="2800" dirty="0">
                <a:latin typeface="Calibri"/>
                <a:cs typeface="Calibri"/>
              </a:rPr>
              <a:t>без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очевидных причин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8043" y="1087375"/>
            <a:ext cx="8034020" cy="71120"/>
            <a:chOff x="498043" y="1087375"/>
            <a:chExt cx="8034020" cy="71120"/>
          </a:xfrm>
        </p:grpSpPr>
        <p:sp>
          <p:nvSpPr>
            <p:cNvPr id="10" name="object 10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452" y="268985"/>
            <a:ext cx="401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Симптомы</a:t>
            </a:r>
            <a:r>
              <a:rPr sz="3600" spc="-85" dirty="0">
                <a:solidFill>
                  <a:srgbClr val="205868"/>
                </a:solidFill>
              </a:rPr>
              <a:t> </a:t>
            </a:r>
            <a:r>
              <a:rPr sz="3600" spc="-30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98043" y="1087375"/>
            <a:ext cx="8034020" cy="71120"/>
            <a:chOff x="498043" y="1087375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618" y="1554284"/>
            <a:ext cx="2557759" cy="41585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44466" y="2287650"/>
            <a:ext cx="3818254" cy="17462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0"/>
              </a:spcBef>
            </a:pPr>
            <a:r>
              <a:rPr sz="2800" b="1" spc="-180" dirty="0">
                <a:solidFill>
                  <a:srgbClr val="C00000"/>
                </a:solidFill>
                <a:latin typeface="Calibri"/>
                <a:cs typeface="Calibri"/>
              </a:rPr>
              <a:t>Внезапная</a:t>
            </a:r>
            <a:r>
              <a:rPr sz="2800" b="1" spc="-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потеря </a:t>
            </a:r>
            <a:r>
              <a:rPr sz="2800" b="1" spc="-145" dirty="0">
                <a:solidFill>
                  <a:srgbClr val="C00000"/>
                </a:solidFill>
                <a:latin typeface="Calibri"/>
                <a:cs typeface="Calibri"/>
              </a:rPr>
              <a:t>чувствительности </a:t>
            </a:r>
            <a:r>
              <a:rPr sz="2800" spc="-165" dirty="0">
                <a:latin typeface="Calibri"/>
                <a:cs typeface="Calibri"/>
              </a:rPr>
              <a:t>(онемение),</a:t>
            </a:r>
            <a:r>
              <a:rPr sz="2800" spc="-280" dirty="0">
                <a:latin typeface="Calibri"/>
                <a:cs typeface="Calibri"/>
              </a:rPr>
              <a:t> </a:t>
            </a:r>
            <a:r>
              <a:rPr sz="2800" spc="-135" dirty="0">
                <a:latin typeface="Calibri"/>
                <a:cs typeface="Calibri"/>
              </a:rPr>
              <a:t>чаще</a:t>
            </a:r>
            <a:r>
              <a:rPr sz="2800" spc="-210" dirty="0">
                <a:latin typeface="Calibri"/>
                <a:cs typeface="Calibri"/>
              </a:rPr>
              <a:t> </a:t>
            </a:r>
            <a:r>
              <a:rPr sz="2800" spc="-114" dirty="0">
                <a:latin typeface="Calibri"/>
                <a:cs typeface="Calibri"/>
              </a:rPr>
              <a:t>только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 </a:t>
            </a:r>
            <a:r>
              <a:rPr sz="2800" spc="-85" dirty="0">
                <a:latin typeface="Calibri"/>
                <a:cs typeface="Calibri"/>
              </a:rPr>
              <a:t>одной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половине</a:t>
            </a:r>
            <a:r>
              <a:rPr sz="2800" spc="-2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тела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452" y="268985"/>
            <a:ext cx="401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Симптомы</a:t>
            </a:r>
            <a:r>
              <a:rPr sz="3600" spc="-85" dirty="0">
                <a:solidFill>
                  <a:srgbClr val="205868"/>
                </a:solidFill>
              </a:rPr>
              <a:t> </a:t>
            </a:r>
            <a:r>
              <a:rPr sz="3600" spc="-30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98043" y="1087375"/>
            <a:ext cx="8034020" cy="71120"/>
            <a:chOff x="498043" y="1087375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5980" y="1263967"/>
            <a:ext cx="3538220" cy="2529840"/>
            <a:chOff x="505980" y="1263967"/>
            <a:chExt cx="3538220" cy="25298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743" y="1268730"/>
              <a:ext cx="3528441" cy="2520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0743" y="1268730"/>
              <a:ext cx="3528695" cy="2520315"/>
            </a:xfrm>
            <a:custGeom>
              <a:avLst/>
              <a:gdLst/>
              <a:ahLst/>
              <a:cxnLst/>
              <a:rect l="l" t="t" r="r" b="b"/>
              <a:pathLst>
                <a:path w="3528695" h="2520315">
                  <a:moveTo>
                    <a:pt x="0" y="2520315"/>
                  </a:moveTo>
                  <a:lnTo>
                    <a:pt x="3528441" y="2520315"/>
                  </a:lnTo>
                  <a:lnTo>
                    <a:pt x="3528441" y="0"/>
                  </a:lnTo>
                  <a:lnTo>
                    <a:pt x="0" y="0"/>
                  </a:lnTo>
                  <a:lnTo>
                    <a:pt x="0" y="2520315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11362" y="3986225"/>
            <a:ext cx="3042285" cy="2268220"/>
            <a:chOff x="2011362" y="3986225"/>
            <a:chExt cx="3042285" cy="22682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824" y="3995750"/>
              <a:ext cx="3022854" cy="22486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16125" y="3990987"/>
              <a:ext cx="3032760" cy="2258695"/>
            </a:xfrm>
            <a:custGeom>
              <a:avLst/>
              <a:gdLst/>
              <a:ahLst/>
              <a:cxnLst/>
              <a:rect l="l" t="t" r="r" b="b"/>
              <a:pathLst>
                <a:path w="3032760" h="2258695">
                  <a:moveTo>
                    <a:pt x="0" y="2258187"/>
                  </a:moveTo>
                  <a:lnTo>
                    <a:pt x="3032379" y="2258187"/>
                  </a:lnTo>
                  <a:lnTo>
                    <a:pt x="3032379" y="0"/>
                  </a:lnTo>
                  <a:lnTo>
                    <a:pt x="0" y="0"/>
                  </a:lnTo>
                  <a:lnTo>
                    <a:pt x="0" y="2258187"/>
                  </a:lnTo>
                  <a:close/>
                </a:path>
              </a:pathLst>
            </a:custGeom>
            <a:ln w="9525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84367" y="1426209"/>
            <a:ext cx="305308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Внезапное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нарушение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зрения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одном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или </a:t>
            </a:r>
            <a:r>
              <a:rPr sz="2400" dirty="0">
                <a:latin typeface="Calibri"/>
                <a:cs typeface="Calibri"/>
              </a:rPr>
              <a:t>обоих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глазах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Нарушение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способности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читать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818639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писать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человек не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может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написать </a:t>
            </a:r>
            <a:r>
              <a:rPr sz="2400" spc="-75" dirty="0">
                <a:latin typeface="Calibri"/>
                <a:cs typeface="Calibri"/>
              </a:rPr>
              <a:t>простые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слова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 </a:t>
            </a:r>
            <a:r>
              <a:rPr sz="2400" spc="-60" dirty="0">
                <a:latin typeface="Calibri"/>
                <a:cs typeface="Calibri"/>
              </a:rPr>
              <a:t>предложения;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может </a:t>
            </a:r>
            <a:r>
              <a:rPr sz="2400" spc="-75" dirty="0">
                <a:latin typeface="Calibri"/>
                <a:cs typeface="Calibri"/>
              </a:rPr>
              <a:t>прочитать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слово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или </a:t>
            </a:r>
            <a:r>
              <a:rPr sz="2400" spc="-60" dirty="0">
                <a:latin typeface="Calibri"/>
                <a:cs typeface="Calibri"/>
              </a:rPr>
              <a:t>предложение,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</a:t>
            </a:r>
            <a:r>
              <a:rPr sz="2400" spc="-55" dirty="0">
                <a:latin typeface="Calibri"/>
                <a:cs typeface="Calibri"/>
              </a:rPr>
              <a:t> узнает </a:t>
            </a:r>
            <a:r>
              <a:rPr sz="2400" spc="-10" dirty="0">
                <a:latin typeface="Calibri"/>
                <a:cs typeface="Calibri"/>
              </a:rPr>
              <a:t>буквы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25" y="2092134"/>
            <a:ext cx="3322320" cy="2489200"/>
            <a:chOff x="533425" y="2092134"/>
            <a:chExt cx="3322320" cy="248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187" y="2096897"/>
              <a:ext cx="3312414" cy="2479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8187" y="2096897"/>
              <a:ext cx="3312795" cy="2479675"/>
            </a:xfrm>
            <a:custGeom>
              <a:avLst/>
              <a:gdLst/>
              <a:ahLst/>
              <a:cxnLst/>
              <a:rect l="l" t="t" r="r" b="b"/>
              <a:pathLst>
                <a:path w="3312795" h="2479675">
                  <a:moveTo>
                    <a:pt x="0" y="2479675"/>
                  </a:moveTo>
                  <a:lnTo>
                    <a:pt x="3312414" y="2479675"/>
                  </a:lnTo>
                  <a:lnTo>
                    <a:pt x="3312414" y="0"/>
                  </a:lnTo>
                  <a:lnTo>
                    <a:pt x="0" y="0"/>
                  </a:lnTo>
                  <a:lnTo>
                    <a:pt x="0" y="2479675"/>
                  </a:lnTo>
                  <a:close/>
                </a:path>
              </a:pathLst>
            </a:custGeom>
            <a:ln w="9525">
              <a:solidFill>
                <a:srgbClr val="B8C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99709" y="2289759"/>
            <a:ext cx="28765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Внезапное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нарушение</a:t>
            </a:r>
            <a:r>
              <a:rPr sz="2800" b="1" spc="-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слуха </a:t>
            </a:r>
            <a:r>
              <a:rPr sz="2800" dirty="0">
                <a:latin typeface="Calibri"/>
                <a:cs typeface="Calibri"/>
              </a:rPr>
              <a:t>или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полное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его </a:t>
            </a:r>
            <a:r>
              <a:rPr sz="2800" spc="-10" dirty="0">
                <a:latin typeface="Calibri"/>
                <a:cs typeface="Calibri"/>
              </a:rPr>
              <a:t>отсутствие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одной </a:t>
            </a:r>
            <a:r>
              <a:rPr sz="2800" dirty="0">
                <a:latin typeface="Calibri"/>
                <a:cs typeface="Calibri"/>
              </a:rPr>
              <a:t>или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обеих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сторон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1452" y="268985"/>
            <a:ext cx="401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Симптомы</a:t>
            </a:r>
            <a:r>
              <a:rPr sz="3600" spc="-85" dirty="0">
                <a:solidFill>
                  <a:srgbClr val="205868"/>
                </a:solidFill>
              </a:rPr>
              <a:t> </a:t>
            </a:r>
            <a:r>
              <a:rPr sz="3600" spc="-30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498043" y="1087375"/>
            <a:ext cx="8034020" cy="71120"/>
            <a:chOff x="498043" y="1087375"/>
            <a:chExt cx="8034020" cy="71120"/>
          </a:xfrm>
        </p:grpSpPr>
        <p:sp>
          <p:nvSpPr>
            <p:cNvPr id="8" name="object 8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743" y="110007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566" y="554862"/>
            <a:ext cx="524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40" dirty="0">
                <a:solidFill>
                  <a:srgbClr val="C00000"/>
                </a:solidFill>
                <a:latin typeface="Calibri"/>
                <a:cs typeface="Calibri"/>
              </a:rPr>
              <a:t>ТЕСТ:</a:t>
            </a:r>
            <a:r>
              <a:rPr sz="4000" b="1" spc="-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10" dirty="0">
                <a:solidFill>
                  <a:srgbClr val="C00000"/>
                </a:solidFill>
                <a:latin typeface="Calibri"/>
                <a:cs typeface="Calibri"/>
              </a:rPr>
              <a:t>Распознать</a:t>
            </a:r>
            <a:r>
              <a:rPr sz="40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14" dirty="0">
                <a:solidFill>
                  <a:srgbClr val="C00000"/>
                </a:solidFill>
                <a:latin typeface="Calibri"/>
                <a:cs typeface="Calibri"/>
              </a:rPr>
              <a:t>инсульт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3523" y="2392679"/>
            <a:ext cx="5489575" cy="789940"/>
            <a:chOff x="763523" y="2392679"/>
            <a:chExt cx="5489575" cy="789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523" y="2593460"/>
              <a:ext cx="3657600" cy="337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2627" y="2392679"/>
              <a:ext cx="1990344" cy="7894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9183" y="2472308"/>
            <a:ext cx="5289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205868"/>
                </a:solidFill>
                <a:latin typeface="Calibri"/>
                <a:cs typeface="Calibri"/>
              </a:rPr>
              <a:t>Необходимо</a:t>
            </a:r>
            <a:r>
              <a:rPr sz="2800" b="1" spc="-1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попросить</a:t>
            </a:r>
            <a:r>
              <a:rPr sz="2800" b="1" spc="-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человека: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37" y="2924936"/>
            <a:ext cx="8208899" cy="237629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98043" y="1472058"/>
            <a:ext cx="8034020" cy="71120"/>
            <a:chOff x="498043" y="1472058"/>
            <a:chExt cx="8034020" cy="71120"/>
          </a:xfrm>
        </p:grpSpPr>
        <p:sp>
          <p:nvSpPr>
            <p:cNvPr id="9" name="object 9"/>
            <p:cNvSpPr/>
            <p:nvPr/>
          </p:nvSpPr>
          <p:spPr>
            <a:xfrm>
              <a:off x="510743" y="1484758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743" y="1484758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223" y="5124079"/>
            <a:ext cx="6993780" cy="5264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3088" y="4938776"/>
            <a:ext cx="7024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205868"/>
                </a:solidFill>
                <a:latin typeface="Calibri"/>
                <a:cs typeface="Calibri"/>
              </a:rPr>
              <a:t>Что</a:t>
            </a:r>
            <a:r>
              <a:rPr sz="44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05868"/>
                </a:solidFill>
                <a:latin typeface="Calibri"/>
                <a:cs typeface="Calibri"/>
              </a:rPr>
              <a:t>такое</a:t>
            </a:r>
            <a:r>
              <a:rPr sz="44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05868"/>
                </a:solidFill>
                <a:latin typeface="Calibri"/>
                <a:cs typeface="Calibri"/>
              </a:rPr>
              <a:t>мозговой</a:t>
            </a:r>
            <a:r>
              <a:rPr sz="44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205868"/>
                </a:solidFill>
                <a:latin typeface="Calibri"/>
                <a:cs typeface="Calibri"/>
              </a:rPr>
              <a:t>инсульт?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676" y="1484757"/>
            <a:ext cx="5010658" cy="3340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01370"/>
            <a:ext cx="9144000" cy="4566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131" y="68625"/>
            <a:ext cx="4688142" cy="67893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008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31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263728"/>
            <a:ext cx="5651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Что</a:t>
            </a:r>
            <a:r>
              <a:rPr spc="-13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делать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при</a:t>
            </a:r>
            <a:r>
              <a:rPr spc="-114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признаках</a:t>
            </a:r>
            <a:r>
              <a:rPr spc="-8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инсульта?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4" name="object 4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7613" y="1302867"/>
            <a:ext cx="6868159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Немедленно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вызвать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Скорую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Заранее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открыть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входную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дверь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Исключить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любую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физическую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нагрузку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Принять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(или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помочь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принять) </a:t>
            </a:r>
            <a:r>
              <a:rPr sz="2000" spc="-10" dirty="0">
                <a:latin typeface="Calibri"/>
                <a:cs typeface="Calibri"/>
              </a:rPr>
              <a:t>горизонтальное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положение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симптомы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прошли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15-20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минут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человек</a:t>
            </a:r>
            <a:endParaRPr sz="2000">
              <a:latin typeface="Calibri"/>
              <a:cs typeface="Calibri"/>
            </a:endParaRPr>
          </a:p>
          <a:p>
            <a:pPr marL="469900" marR="43815">
              <a:lnSpc>
                <a:spcPct val="150000"/>
              </a:lnSpc>
            </a:pPr>
            <a:r>
              <a:rPr sz="2000" dirty="0">
                <a:latin typeface="Calibri"/>
                <a:cs typeface="Calibri"/>
              </a:rPr>
              <a:t>чувствует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хорошо,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следует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отменять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Скорой помощи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6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1370"/>
            <a:ext cx="9144000" cy="4566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263728"/>
            <a:ext cx="5651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Что</a:t>
            </a:r>
            <a:r>
              <a:rPr spc="-13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делать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при</a:t>
            </a:r>
            <a:r>
              <a:rPr spc="-114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признаках</a:t>
            </a:r>
            <a:r>
              <a:rPr spc="-8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инсульта?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582" y="1329873"/>
            <a:ext cx="6889750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Немедленно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вызвать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Скорую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Заранее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открыть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входную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дверь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Исключить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любую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физическую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нагрузку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Принять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(или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помочь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принять)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горизонтальное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положение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Если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симптомы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прошли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15-20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минут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человек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чувствует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хорошо,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отменять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Скорой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помощи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AutoNum type="arabicPeriod" startAt="6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5353" y="959867"/>
            <a:ext cx="8034020" cy="71120"/>
            <a:chOff x="515353" y="959867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053" y="97256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273" y="5013172"/>
            <a:ext cx="49530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379" y="1548383"/>
            <a:ext cx="8244840" cy="2359660"/>
            <a:chOff x="373379" y="1548383"/>
            <a:chExt cx="8244840" cy="2359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3" y="1793307"/>
              <a:ext cx="269748" cy="269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" y="1548383"/>
              <a:ext cx="1414272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968" y="1548383"/>
              <a:ext cx="4663439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9008" y="1548383"/>
              <a:ext cx="2569464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79" y="2033015"/>
              <a:ext cx="1304544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4440" y="2033015"/>
              <a:ext cx="5695188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79" y="2520695"/>
              <a:ext cx="2784348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328" y="2520695"/>
              <a:ext cx="4003548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4476" y="2520695"/>
              <a:ext cx="2523744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379" y="3008375"/>
              <a:ext cx="2798064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38044" y="3008375"/>
              <a:ext cx="2590800" cy="8991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2749" y="1639316"/>
            <a:ext cx="7647940" cy="41713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276225">
              <a:lnSpc>
                <a:spcPts val="3820"/>
              </a:lnSpc>
              <a:spcBef>
                <a:spcPts val="245"/>
              </a:spcBef>
              <a:buClr>
                <a:srgbClr val="C00000"/>
              </a:buClr>
              <a:buFont typeface="Wingdings"/>
              <a:buChar char=""/>
              <a:tabLst>
                <a:tab pos="407670" algn="l"/>
              </a:tabLst>
            </a:pP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3200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лечение</a:t>
            </a:r>
            <a:r>
              <a:rPr sz="3200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05868"/>
                </a:solidFill>
                <a:latin typeface="Calibri"/>
                <a:cs typeface="Calibri"/>
              </a:rPr>
              <a:t>будет</a:t>
            </a:r>
            <a:r>
              <a:rPr sz="3200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начато</a:t>
            </a:r>
            <a:r>
              <a:rPr sz="3200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3200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первые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4,5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после</a:t>
            </a:r>
            <a:r>
              <a:rPr sz="3200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появления</a:t>
            </a:r>
            <a:r>
              <a:rPr sz="3200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05868"/>
                </a:solidFill>
                <a:latin typeface="Calibri"/>
                <a:cs typeface="Calibri"/>
              </a:rPr>
              <a:t>симптомов,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840"/>
              </a:lnSpc>
              <a:spcBef>
                <a:spcPts val="5"/>
              </a:spcBef>
            </a:pP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последствия</a:t>
            </a:r>
            <a:r>
              <a:rPr sz="3200" spc="-1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мозгового</a:t>
            </a:r>
            <a:r>
              <a:rPr sz="3200" spc="-11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05868"/>
                </a:solidFill>
                <a:latin typeface="Calibri"/>
                <a:cs typeface="Calibri"/>
              </a:rPr>
              <a:t>инсульта</a:t>
            </a:r>
            <a:r>
              <a:rPr sz="3200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могут</a:t>
            </a:r>
            <a:r>
              <a:rPr sz="3200" spc="-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05868"/>
                </a:solidFill>
                <a:latin typeface="Calibri"/>
                <a:cs typeface="Calibri"/>
              </a:rPr>
              <a:t>быть </a:t>
            </a:r>
            <a:r>
              <a:rPr sz="3200" dirty="0">
                <a:solidFill>
                  <a:srgbClr val="205868"/>
                </a:solidFill>
                <a:latin typeface="Calibri"/>
                <a:cs typeface="Calibri"/>
              </a:rPr>
              <a:t>значительно</a:t>
            </a:r>
            <a:r>
              <a:rPr sz="3200" spc="-1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05868"/>
                </a:solidFill>
                <a:latin typeface="Calibri"/>
                <a:cs typeface="Calibri"/>
              </a:rPr>
              <a:t>уменьшены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Calibri"/>
              <a:cs typeface="Calibri"/>
            </a:endParaRPr>
          </a:p>
          <a:p>
            <a:pPr marL="12700" marR="26670">
              <a:lnSpc>
                <a:spcPct val="100000"/>
              </a:lnSpc>
            </a:pP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8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Москве</a:t>
            </a:r>
            <a:r>
              <a:rPr sz="28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круглосуточно</a:t>
            </a:r>
            <a:r>
              <a:rPr sz="2800" b="1" spc="-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работают</a:t>
            </a:r>
            <a:r>
              <a:rPr sz="28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специальные </a:t>
            </a:r>
            <a:r>
              <a:rPr sz="2800" b="1" spc="-25" dirty="0">
                <a:solidFill>
                  <a:srgbClr val="205868"/>
                </a:solidFill>
                <a:latin typeface="Calibri"/>
                <a:cs typeface="Calibri"/>
              </a:rPr>
              <a:t>высокотехнологичные</a:t>
            </a:r>
            <a:r>
              <a:rPr sz="28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центры</a:t>
            </a:r>
            <a:r>
              <a:rPr sz="28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для</a:t>
            </a:r>
            <a:r>
              <a:rPr sz="28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лечения мозгового</a:t>
            </a:r>
            <a:r>
              <a:rPr sz="2800" b="1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инсульта,</a:t>
            </a:r>
            <a:r>
              <a:rPr sz="28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05868"/>
                </a:solidFill>
                <a:latin typeface="Calibri"/>
                <a:cs typeface="Calibri"/>
              </a:rPr>
              <a:t>где</a:t>
            </a:r>
            <a:r>
              <a:rPr sz="2800" b="1" spc="-1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оказывается</a:t>
            </a:r>
            <a:r>
              <a:rPr sz="28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том</a:t>
            </a:r>
            <a:r>
              <a:rPr sz="2800" b="1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числе хирургическая</a:t>
            </a:r>
            <a:r>
              <a:rPr sz="2800" b="1" spc="-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помощь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39439" y="569576"/>
            <a:ext cx="2756916" cy="35151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12389" y="408813"/>
            <a:ext cx="279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Очень</a:t>
            </a:r>
            <a:r>
              <a:rPr sz="3600" spc="-25" dirty="0"/>
              <a:t> </a:t>
            </a:r>
            <a:r>
              <a:rPr sz="3600" spc="-10" dirty="0"/>
              <a:t>важно!</a:t>
            </a:r>
            <a:endParaRPr sz="3600"/>
          </a:p>
        </p:txBody>
      </p:sp>
      <p:grpSp>
        <p:nvGrpSpPr>
          <p:cNvPr id="17" name="object 17"/>
          <p:cNvGrpSpPr/>
          <p:nvPr/>
        </p:nvGrpSpPr>
        <p:grpSpPr>
          <a:xfrm>
            <a:off x="521106" y="1328040"/>
            <a:ext cx="8034020" cy="71120"/>
            <a:chOff x="521106" y="1328040"/>
            <a:chExt cx="8034020" cy="71120"/>
          </a:xfrm>
        </p:grpSpPr>
        <p:sp>
          <p:nvSpPr>
            <p:cNvPr id="18" name="object 18"/>
            <p:cNvSpPr/>
            <p:nvPr/>
          </p:nvSpPr>
          <p:spPr>
            <a:xfrm>
              <a:off x="533806" y="134074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806" y="134074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048" y="1043114"/>
            <a:ext cx="7765415" cy="4483735"/>
            <a:chOff x="746048" y="1043114"/>
            <a:chExt cx="7765415" cy="4483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1140" y="1196721"/>
              <a:ext cx="4824523" cy="38884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811" y="1047877"/>
              <a:ext cx="7755890" cy="4474210"/>
            </a:xfrm>
            <a:custGeom>
              <a:avLst/>
              <a:gdLst/>
              <a:ahLst/>
              <a:cxnLst/>
              <a:rect l="l" t="t" r="r" b="b"/>
              <a:pathLst>
                <a:path w="7755890" h="4474210">
                  <a:moveTo>
                    <a:pt x="0" y="4474083"/>
                  </a:moveTo>
                  <a:lnTo>
                    <a:pt x="7755508" y="4474083"/>
                  </a:lnTo>
                  <a:lnTo>
                    <a:pt x="7755508" y="0"/>
                  </a:lnTo>
                  <a:lnTo>
                    <a:pt x="0" y="0"/>
                  </a:lnTo>
                  <a:lnTo>
                    <a:pt x="0" y="447408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5612" y="1196733"/>
              <a:ext cx="6049010" cy="864235"/>
            </a:xfrm>
            <a:custGeom>
              <a:avLst/>
              <a:gdLst/>
              <a:ahLst/>
              <a:cxnLst/>
              <a:rect l="l" t="t" r="r" b="b"/>
              <a:pathLst>
                <a:path w="6049009" h="864235">
                  <a:moveTo>
                    <a:pt x="6048629" y="0"/>
                  </a:moveTo>
                  <a:lnTo>
                    <a:pt x="0" y="0"/>
                  </a:lnTo>
                  <a:lnTo>
                    <a:pt x="0" y="864095"/>
                  </a:lnTo>
                  <a:lnTo>
                    <a:pt x="6048629" y="864095"/>
                  </a:lnTo>
                  <a:lnTo>
                    <a:pt x="604862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0295" y="1380236"/>
            <a:ext cx="5281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974707"/>
                </a:solidFill>
              </a:rPr>
              <a:t>Транзиторная</a:t>
            </a:r>
            <a:r>
              <a:rPr spc="-95" dirty="0">
                <a:solidFill>
                  <a:srgbClr val="974707"/>
                </a:solidFill>
              </a:rPr>
              <a:t> </a:t>
            </a:r>
            <a:r>
              <a:rPr spc="-10" dirty="0">
                <a:solidFill>
                  <a:srgbClr val="974707"/>
                </a:solidFill>
              </a:rPr>
              <a:t>ишемическая</a:t>
            </a:r>
            <a:r>
              <a:rPr spc="-75" dirty="0">
                <a:solidFill>
                  <a:srgbClr val="974707"/>
                </a:solidFill>
              </a:rPr>
              <a:t> </a:t>
            </a:r>
            <a:r>
              <a:rPr spc="-10" dirty="0">
                <a:solidFill>
                  <a:srgbClr val="974707"/>
                </a:solidFill>
              </a:rPr>
              <a:t>атака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01" y="1140333"/>
            <a:ext cx="3919220" cy="499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64160" indent="-2870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некоторых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пациентов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симптомы инсульта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полностью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проходят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течение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24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даже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раньше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типичных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случаях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течение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первого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endParaRPr sz="1800">
              <a:latin typeface="Calibri"/>
              <a:cs typeface="Calibri"/>
            </a:endParaRPr>
          </a:p>
          <a:p>
            <a:pPr marL="299085" marR="158750" indent="-28702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 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МРТ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нет </a:t>
            </a:r>
            <a:r>
              <a:rPr sz="1800" dirty="0">
                <a:latin typeface="Calibri"/>
                <a:cs typeface="Calibri"/>
              </a:rPr>
              <a:t>никаких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повреждений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головного </a:t>
            </a:r>
            <a:r>
              <a:rPr sz="1800" dirty="0">
                <a:latin typeface="Calibri"/>
                <a:cs typeface="Calibri"/>
              </a:rPr>
              <a:t>мозга,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такая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будет</a:t>
            </a:r>
            <a:endParaRPr sz="1800">
              <a:latin typeface="Calibri"/>
              <a:cs typeface="Calibri"/>
            </a:endParaRPr>
          </a:p>
          <a:p>
            <a:pPr marL="299085" marR="10744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называться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транзиторной ишемической атакой</a:t>
            </a:r>
            <a:endParaRPr sz="1800">
              <a:latin typeface="Calibri"/>
              <a:cs typeface="Calibri"/>
            </a:endParaRPr>
          </a:p>
          <a:p>
            <a:pPr marL="299085" marR="34925" indent="-28702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Причиной ТИА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является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временное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прекращение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мозгового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кровотока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 быть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случаях,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когда </a:t>
            </a:r>
            <a:r>
              <a:rPr sz="1800" dirty="0">
                <a:latin typeface="Calibri"/>
                <a:cs typeface="Calibri"/>
              </a:rPr>
              <a:t>перекрывший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просвет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сосуда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тромб </a:t>
            </a:r>
            <a:r>
              <a:rPr sz="1800" dirty="0">
                <a:latin typeface="Calibri"/>
                <a:cs typeface="Calibri"/>
              </a:rPr>
              <a:t>самостоятельно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растворился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сместился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перестал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мешать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кровотоку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0117" y="272237"/>
            <a:ext cx="761809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205868"/>
                </a:solidFill>
              </a:rPr>
              <a:t>Что</a:t>
            </a:r>
            <a:r>
              <a:rPr sz="2700" spc="-60" dirty="0">
                <a:solidFill>
                  <a:srgbClr val="205868"/>
                </a:solidFill>
              </a:rPr>
              <a:t> </a:t>
            </a:r>
            <a:r>
              <a:rPr sz="2700" dirty="0">
                <a:solidFill>
                  <a:srgbClr val="205868"/>
                </a:solidFill>
              </a:rPr>
              <a:t>такое</a:t>
            </a:r>
            <a:r>
              <a:rPr sz="2700" spc="-55" dirty="0">
                <a:solidFill>
                  <a:srgbClr val="205868"/>
                </a:solidFill>
              </a:rPr>
              <a:t> </a:t>
            </a:r>
            <a:r>
              <a:rPr sz="2700" dirty="0">
                <a:solidFill>
                  <a:srgbClr val="205868"/>
                </a:solidFill>
              </a:rPr>
              <a:t>транзиторная</a:t>
            </a:r>
            <a:r>
              <a:rPr sz="2700" spc="-70" dirty="0">
                <a:solidFill>
                  <a:srgbClr val="205868"/>
                </a:solidFill>
              </a:rPr>
              <a:t> </a:t>
            </a:r>
            <a:r>
              <a:rPr sz="2700" dirty="0">
                <a:solidFill>
                  <a:srgbClr val="205868"/>
                </a:solidFill>
              </a:rPr>
              <a:t>ишемическая</a:t>
            </a:r>
            <a:r>
              <a:rPr sz="2700" spc="-40" dirty="0">
                <a:solidFill>
                  <a:srgbClr val="205868"/>
                </a:solidFill>
              </a:rPr>
              <a:t> </a:t>
            </a:r>
            <a:r>
              <a:rPr sz="2700" dirty="0">
                <a:solidFill>
                  <a:srgbClr val="205868"/>
                </a:solidFill>
              </a:rPr>
              <a:t>атака</a:t>
            </a:r>
            <a:r>
              <a:rPr sz="2700" spc="-35" dirty="0">
                <a:solidFill>
                  <a:srgbClr val="205868"/>
                </a:solidFill>
              </a:rPr>
              <a:t> </a:t>
            </a:r>
            <a:r>
              <a:rPr sz="2700" spc="-10" dirty="0">
                <a:solidFill>
                  <a:srgbClr val="205868"/>
                </a:solidFill>
              </a:rPr>
              <a:t>(ТИА)?</a:t>
            </a:r>
            <a:endParaRPr sz="2700"/>
          </a:p>
        </p:txBody>
      </p:sp>
      <p:grpSp>
        <p:nvGrpSpPr>
          <p:cNvPr id="4" name="object 4"/>
          <p:cNvGrpSpPr/>
          <p:nvPr/>
        </p:nvGrpSpPr>
        <p:grpSpPr>
          <a:xfrm>
            <a:off x="521106" y="1012699"/>
            <a:ext cx="8034020" cy="71120"/>
            <a:chOff x="521106" y="1012699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33806" y="102539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806" y="102539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212" y="2252743"/>
            <a:ext cx="4108258" cy="23884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503" y="1358900"/>
            <a:ext cx="797115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…Но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игнорировать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большой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ошибкой.</a:t>
            </a:r>
            <a:endParaRPr sz="1800">
              <a:latin typeface="Calibri"/>
              <a:cs typeface="Calibri"/>
            </a:endParaRPr>
          </a:p>
          <a:p>
            <a:pPr marL="12700" marR="1092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тем,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10" dirty="0">
                <a:latin typeface="Calibri"/>
                <a:cs typeface="Calibri"/>
              </a:rPr>
              <a:t> предупредительным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сигналом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том, </a:t>
            </a:r>
            <a:r>
              <a:rPr sz="1800" spc="-25" dirty="0">
                <a:latin typeface="Calibri"/>
                <a:cs typeface="Calibri"/>
              </a:rPr>
              <a:t>что </a:t>
            </a:r>
            <a:r>
              <a:rPr sz="1800" dirty="0">
                <a:latin typeface="Calibri"/>
                <a:cs typeface="Calibri"/>
              </a:rPr>
              <a:t>разовьется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полномасштабный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инсульт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статистике: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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3,9%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пациентов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инсульт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развивается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течение ближайших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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течение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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7,5%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первого </a:t>
            </a:r>
            <a:r>
              <a:rPr sz="1800" spc="-10" dirty="0">
                <a:latin typeface="Calibri"/>
                <a:cs typeface="Calibri"/>
              </a:rPr>
              <a:t>месяца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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9,2%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течение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41338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ТИА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обозначают как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"микроинсульты",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быть </a:t>
            </a:r>
            <a:r>
              <a:rPr sz="1800" dirty="0">
                <a:latin typeface="Calibri"/>
                <a:cs typeface="Calibri"/>
              </a:rPr>
              <a:t>относительно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доброкачественными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непосредственных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последствий.</a:t>
            </a:r>
            <a:endParaRPr sz="1800">
              <a:latin typeface="Calibri"/>
              <a:cs typeface="Calibri"/>
            </a:endParaRPr>
          </a:p>
          <a:p>
            <a:pPr marL="12700" marR="6610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преходящих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эпизодов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более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адекватным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термин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"предупредительный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инсульт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предвестниками предстоящего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более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тяжелого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инсульта.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4" rIns="0" bIns="0" rtlCol="0">
            <a:spAutoFit/>
          </a:bodyPr>
          <a:lstStyle/>
          <a:p>
            <a:pPr marL="1295400" marR="5080" indent="-1165225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205868"/>
                </a:solidFill>
              </a:rPr>
              <a:t>Поскольку</a:t>
            </a:r>
            <a:r>
              <a:rPr sz="2300" spc="-7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ТИА</a:t>
            </a:r>
            <a:r>
              <a:rPr sz="2300" spc="-50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не</a:t>
            </a:r>
            <a:r>
              <a:rPr sz="2300" spc="-5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вызывает</a:t>
            </a:r>
            <a:r>
              <a:rPr sz="2300" spc="-5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стойкого</a:t>
            </a:r>
            <a:r>
              <a:rPr sz="2300" spc="-4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повреждения</a:t>
            </a:r>
            <a:r>
              <a:rPr sz="2300" spc="-70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мозга,</a:t>
            </a:r>
            <a:r>
              <a:rPr sz="2300" spc="-35" dirty="0">
                <a:solidFill>
                  <a:srgbClr val="205868"/>
                </a:solidFill>
              </a:rPr>
              <a:t> </a:t>
            </a:r>
            <a:r>
              <a:rPr sz="2300" spc="-10" dirty="0">
                <a:solidFill>
                  <a:srgbClr val="205868"/>
                </a:solidFill>
              </a:rPr>
              <a:t>может </a:t>
            </a:r>
            <a:r>
              <a:rPr sz="2300" dirty="0">
                <a:solidFill>
                  <a:srgbClr val="205868"/>
                </a:solidFill>
              </a:rPr>
              <a:t>показаться,</a:t>
            </a:r>
            <a:r>
              <a:rPr sz="2300" spc="-50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что</a:t>
            </a:r>
            <a:r>
              <a:rPr sz="2300" spc="-2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это</a:t>
            </a:r>
            <a:r>
              <a:rPr sz="2300" spc="-2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не</a:t>
            </a:r>
            <a:r>
              <a:rPr sz="2300" spc="-30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такая</a:t>
            </a:r>
            <a:r>
              <a:rPr sz="2300" spc="-2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уж</a:t>
            </a:r>
            <a:r>
              <a:rPr sz="2300" spc="-25" dirty="0">
                <a:solidFill>
                  <a:srgbClr val="205868"/>
                </a:solidFill>
              </a:rPr>
              <a:t> </a:t>
            </a:r>
            <a:r>
              <a:rPr sz="2300" dirty="0">
                <a:solidFill>
                  <a:srgbClr val="205868"/>
                </a:solidFill>
              </a:rPr>
              <a:t>большая</a:t>
            </a:r>
            <a:r>
              <a:rPr sz="2300" spc="-20" dirty="0">
                <a:solidFill>
                  <a:srgbClr val="205868"/>
                </a:solidFill>
              </a:rPr>
              <a:t> </a:t>
            </a:r>
            <a:r>
              <a:rPr sz="2300" spc="-10" dirty="0">
                <a:solidFill>
                  <a:srgbClr val="205868"/>
                </a:solidFill>
              </a:rPr>
              <a:t>беда…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555231" y="1040004"/>
            <a:ext cx="8034020" cy="71120"/>
            <a:chOff x="555231" y="1040004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67931" y="1052704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931" y="1052704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660" y="533001"/>
            <a:ext cx="1587543" cy="388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895" y="357886"/>
            <a:ext cx="1647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Важно!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1555" y="1196721"/>
            <a:ext cx="7993380" cy="2247265"/>
          </a:xfrm>
          <a:prstGeom prst="rect">
            <a:avLst/>
          </a:prstGeom>
          <a:solidFill>
            <a:srgbClr val="EBF0DE"/>
          </a:solidFill>
          <a:ln w="28575">
            <a:solidFill>
              <a:srgbClr val="DBEDF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3345" marR="82550" indent="-5080" algn="ctr">
              <a:lnSpc>
                <a:spcPct val="100000"/>
              </a:lnSpc>
              <a:spcBef>
                <a:spcPts val="180"/>
              </a:spcBef>
            </a:pP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800" b="1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Вы</a:t>
            </a:r>
            <a:r>
              <a:rPr sz="2800" b="1" spc="-8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подозреваете,</a:t>
            </a:r>
            <a:r>
              <a:rPr sz="28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что</a:t>
            </a:r>
            <a:r>
              <a:rPr sz="2800" b="1" spc="-10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могли</a:t>
            </a:r>
            <a:r>
              <a:rPr sz="28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раньше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перенести</a:t>
            </a:r>
            <a:r>
              <a:rPr sz="2800" b="1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ТИА,</a:t>
            </a:r>
            <a:r>
              <a:rPr sz="28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расскажите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об</a:t>
            </a:r>
            <a:r>
              <a:rPr sz="2800" b="1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этом</a:t>
            </a:r>
            <a:r>
              <a:rPr sz="2800" b="1" spc="-9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вашему</a:t>
            </a:r>
            <a:r>
              <a:rPr sz="28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врачу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общей</a:t>
            </a:r>
            <a:r>
              <a:rPr sz="28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практики,</a:t>
            </a:r>
            <a:r>
              <a:rPr sz="28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даже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800" b="1" spc="-8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сейчас</a:t>
            </a:r>
            <a:r>
              <a:rPr sz="28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Вы</a:t>
            </a:r>
            <a:r>
              <a:rPr sz="28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чувствуете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себя</a:t>
            </a:r>
            <a:r>
              <a:rPr sz="2800" b="1" spc="-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хорошо.</a:t>
            </a:r>
            <a:r>
              <a:rPr sz="28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Это</a:t>
            </a:r>
            <a:r>
              <a:rPr sz="2800" b="1" spc="-7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позволит</a:t>
            </a:r>
            <a:r>
              <a:rPr sz="2800" b="1" spc="-4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предотвратить</a:t>
            </a:r>
            <a:r>
              <a:rPr sz="28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новые осложнения!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571" y="3788981"/>
            <a:ext cx="3519931" cy="22184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01370"/>
            <a:ext cx="9144000" cy="4566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66" y="2495763"/>
            <a:ext cx="7609513" cy="5110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775" y="3460953"/>
            <a:ext cx="3744467" cy="21602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01370"/>
            <a:ext cx="9144000" cy="456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9" y="808116"/>
            <a:ext cx="1752137" cy="42572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0181" y="617346"/>
            <a:ext cx="1814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Важно!</a:t>
            </a:r>
            <a:endParaRPr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594" y="1972436"/>
            <a:ext cx="5314950" cy="239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513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205868"/>
                </a:solidFill>
              </a:rPr>
              <a:t>Что</a:t>
            </a:r>
            <a:r>
              <a:rPr sz="4800" spc="-40" dirty="0">
                <a:solidFill>
                  <a:srgbClr val="205868"/>
                </a:solidFill>
              </a:rPr>
              <a:t> </a:t>
            </a:r>
            <a:r>
              <a:rPr sz="4800" spc="-10" dirty="0">
                <a:solidFill>
                  <a:srgbClr val="205868"/>
                </a:solidFill>
              </a:rPr>
              <a:t>способствует </a:t>
            </a:r>
            <a:r>
              <a:rPr sz="4800" dirty="0">
                <a:solidFill>
                  <a:srgbClr val="205868"/>
                </a:solidFill>
              </a:rPr>
              <a:t>развитию</a:t>
            </a:r>
            <a:r>
              <a:rPr sz="4800" spc="-10" dirty="0">
                <a:solidFill>
                  <a:srgbClr val="205868"/>
                </a:solidFill>
              </a:rPr>
              <a:t> мозговых</a:t>
            </a:r>
            <a:endParaRPr sz="4800"/>
          </a:p>
          <a:p>
            <a:pPr algn="ctr">
              <a:lnSpc>
                <a:spcPts val="7130"/>
              </a:lnSpc>
            </a:pPr>
            <a:r>
              <a:rPr sz="4800" spc="-20" dirty="0">
                <a:solidFill>
                  <a:srgbClr val="205868"/>
                </a:solidFill>
              </a:rPr>
              <a:t>инсультов</a:t>
            </a:r>
            <a:r>
              <a:rPr sz="4800" spc="-210" dirty="0">
                <a:solidFill>
                  <a:srgbClr val="205868"/>
                </a:solidFill>
              </a:rPr>
              <a:t> </a:t>
            </a:r>
            <a:r>
              <a:rPr sz="6000" spc="-50" dirty="0"/>
              <a:t>?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9870"/>
            <a:ext cx="75457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/>
              <a:t>Острое</a:t>
            </a:r>
            <a:r>
              <a:rPr sz="2400" spc="-250" dirty="0"/>
              <a:t> </a:t>
            </a:r>
            <a:r>
              <a:rPr sz="2400" spc="-95" dirty="0"/>
              <a:t>нарушение</a:t>
            </a:r>
            <a:r>
              <a:rPr sz="2400" spc="-215" dirty="0"/>
              <a:t> </a:t>
            </a:r>
            <a:r>
              <a:rPr sz="2400" spc="-75" dirty="0"/>
              <a:t>мозговогокровообращения</a:t>
            </a:r>
            <a:r>
              <a:rPr sz="2400" spc="265" dirty="0"/>
              <a:t> </a:t>
            </a:r>
            <a:r>
              <a:rPr sz="2400" spc="-40" dirty="0"/>
              <a:t>(инсульт)</a:t>
            </a:r>
            <a:endParaRPr sz="2400"/>
          </a:p>
          <a:p>
            <a:pPr marL="12700" marR="5080">
              <a:lnSpc>
                <a:spcPct val="100000"/>
              </a:lnSpc>
              <a:tabLst>
                <a:tab pos="1282065" algn="l"/>
              </a:tabLst>
            </a:pPr>
            <a:r>
              <a:rPr sz="2400" dirty="0">
                <a:solidFill>
                  <a:srgbClr val="205868"/>
                </a:solidFill>
              </a:rPr>
              <a:t>–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это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повреждение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мозга,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длящееся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более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24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часов,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spc="-25" dirty="0">
                <a:solidFill>
                  <a:srgbClr val="205868"/>
                </a:solidFill>
              </a:rPr>
              <a:t>при </a:t>
            </a:r>
            <a:r>
              <a:rPr sz="2400" spc="-10" dirty="0">
                <a:solidFill>
                  <a:srgbClr val="205868"/>
                </a:solidFill>
              </a:rPr>
              <a:t>котором</a:t>
            </a:r>
            <a:r>
              <a:rPr sz="2400" dirty="0">
                <a:solidFill>
                  <a:srgbClr val="205868"/>
                </a:solidFill>
              </a:rPr>
              <a:t>	участок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мозговой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ткани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погибает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вследствие </a:t>
            </a:r>
            <a:r>
              <a:rPr sz="2400" dirty="0">
                <a:solidFill>
                  <a:srgbClr val="205868"/>
                </a:solidFill>
              </a:rPr>
              <a:t>нарушения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его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кровоснабжения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9292" y="2029459"/>
            <a:ext cx="6007100" cy="386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785">
              <a:lnSpc>
                <a:spcPts val="215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"/>
              <a:tabLst>
                <a:tab pos="197485" algn="l"/>
              </a:tabLst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зависимости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объема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повреждения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того,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какой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60"/>
              </a:spcBef>
            </a:pPr>
            <a:r>
              <a:rPr sz="1800" b="1" dirty="0">
                <a:latin typeface="Calibri"/>
                <a:cs typeface="Calibri"/>
              </a:rPr>
              <a:t>зоне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располагается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погибший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участок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мозга,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инсульт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может </a:t>
            </a:r>
            <a:r>
              <a:rPr sz="1800" b="1" dirty="0">
                <a:latin typeface="Calibri"/>
                <a:cs typeface="Calibri"/>
              </a:rPr>
              <a:t>остаться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практически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незамеченным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привести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к</a:t>
            </a:r>
            <a:r>
              <a:rPr sz="1800" b="1" spc="2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самым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разнообразным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последствиям,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числе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b="1" spc="-10" dirty="0">
                <a:latin typeface="Calibri"/>
                <a:cs typeface="Calibri"/>
              </a:rPr>
              <a:t>катастрофическим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2700" marR="220979">
              <a:lnSpc>
                <a:spcPts val="2140"/>
              </a:lnSpc>
              <a:buClr>
                <a:srgbClr val="C00000"/>
              </a:buClr>
              <a:buFont typeface="Wingdings"/>
              <a:buChar char=""/>
              <a:tabLst>
                <a:tab pos="197485" algn="l"/>
              </a:tabLst>
            </a:pPr>
            <a:r>
              <a:rPr sz="1800" b="1" dirty="0">
                <a:latin typeface="Calibri"/>
                <a:cs typeface="Calibri"/>
              </a:rPr>
              <a:t>По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оценкам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Всемирной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организации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здравоохранения,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каждые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 секунд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мире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кто-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то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умирает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от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инсульта</a:t>
            </a:r>
            <a:r>
              <a:rPr sz="1800" b="1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680720">
              <a:lnSpc>
                <a:spcPts val="2160"/>
              </a:lnSpc>
            </a:pPr>
            <a:r>
              <a:rPr sz="1800" b="1" dirty="0">
                <a:latin typeface="Calibri"/>
                <a:cs typeface="Calibri"/>
              </a:rPr>
              <a:t>Каждый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год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мире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умирает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инсульта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более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млн </a:t>
            </a:r>
            <a:r>
              <a:rPr sz="1800" b="1" spc="-10" dirty="0">
                <a:latin typeface="Calibri"/>
                <a:cs typeface="Calibri"/>
              </a:rPr>
              <a:t>человек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2700" marR="160655">
              <a:lnSpc>
                <a:spcPct val="99400"/>
              </a:lnSpc>
              <a:buClr>
                <a:srgbClr val="C00000"/>
              </a:buClr>
              <a:buFont typeface="Wingdings"/>
              <a:buChar char=""/>
              <a:tabLst>
                <a:tab pos="197485" algn="l"/>
              </a:tabLst>
            </a:pPr>
            <a:r>
              <a:rPr sz="1800" b="1" spc="-20" dirty="0">
                <a:latin typeface="Calibri"/>
                <a:cs typeface="Calibri"/>
              </a:rPr>
              <a:t>Термин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«инсульт»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объединяет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две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довольно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непохожие </a:t>
            </a:r>
            <a:r>
              <a:rPr sz="1800" b="1" dirty="0">
                <a:latin typeface="Calibri"/>
                <a:cs typeface="Calibri"/>
              </a:rPr>
              <a:t>разновидности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инсульта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ишемический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инсульт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геморрагический</a:t>
            </a:r>
            <a:r>
              <a:rPr sz="1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инсульт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3615" y="1786383"/>
            <a:ext cx="8034020" cy="71120"/>
            <a:chOff x="583615" y="1786383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96315" y="179908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315" y="1799083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58670" y="6339027"/>
            <a:ext cx="547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Сердечно-сосудистые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заболевания.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Информационный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бюллетень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ВОЗ. </a:t>
            </a:r>
            <a:r>
              <a:rPr sz="1200" b="1" spc="-10" dirty="0">
                <a:latin typeface="Calibri"/>
                <a:cs typeface="Calibri"/>
                <a:hlinkClick r:id="rId2"/>
              </a:rPr>
              <a:t>http://www.who.int/en/news-room/fact-sheets/detail/cardiovascular-diseases-(cvds</a:t>
            </a:r>
            <a:r>
              <a:rPr sz="1200" spc="-10" dirty="0">
                <a:latin typeface="Calibri"/>
                <a:cs typeface="Calibri"/>
                <a:hlinkClick r:id="rId2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7965" y="4581131"/>
            <a:ext cx="2566034" cy="17106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9453"/>
            <a:ext cx="9144000" cy="64590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9453"/>
            <a:ext cx="9144000" cy="6459220"/>
            <a:chOff x="0" y="199453"/>
            <a:chExt cx="9144000" cy="6459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9453"/>
              <a:ext cx="9144000" cy="64590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9946" y="2132838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4" h="1152525">
                  <a:moveTo>
                    <a:pt x="1896237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4" y="1152144"/>
                  </a:lnTo>
                  <a:lnTo>
                    <a:pt x="1896237" y="1152144"/>
                  </a:lnTo>
                  <a:lnTo>
                    <a:pt x="1940264" y="1147072"/>
                  </a:lnTo>
                  <a:lnTo>
                    <a:pt x="1980681" y="1132625"/>
                  </a:lnTo>
                  <a:lnTo>
                    <a:pt x="2016335" y="1109956"/>
                  </a:lnTo>
                  <a:lnTo>
                    <a:pt x="2046073" y="1080218"/>
                  </a:lnTo>
                  <a:lnTo>
                    <a:pt x="2068742" y="1044564"/>
                  </a:lnTo>
                  <a:lnTo>
                    <a:pt x="2083189" y="1004147"/>
                  </a:lnTo>
                  <a:lnTo>
                    <a:pt x="2088261" y="960120"/>
                  </a:lnTo>
                  <a:lnTo>
                    <a:pt x="2088261" y="192024"/>
                  </a:lnTo>
                  <a:lnTo>
                    <a:pt x="2083189" y="147996"/>
                  </a:lnTo>
                  <a:lnTo>
                    <a:pt x="2068742" y="107579"/>
                  </a:lnTo>
                  <a:lnTo>
                    <a:pt x="2046073" y="71925"/>
                  </a:lnTo>
                  <a:lnTo>
                    <a:pt x="2016335" y="42187"/>
                  </a:lnTo>
                  <a:lnTo>
                    <a:pt x="1980681" y="19518"/>
                  </a:lnTo>
                  <a:lnTo>
                    <a:pt x="1940264" y="5071"/>
                  </a:lnTo>
                  <a:lnTo>
                    <a:pt x="189623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9946" y="2132838"/>
              <a:ext cx="2088514" cy="1152525"/>
            </a:xfrm>
            <a:custGeom>
              <a:avLst/>
              <a:gdLst/>
              <a:ahLst/>
              <a:cxnLst/>
              <a:rect l="l" t="t" r="r" b="b"/>
              <a:pathLst>
                <a:path w="2088514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1896237" y="0"/>
                  </a:lnTo>
                  <a:lnTo>
                    <a:pt x="1940264" y="5071"/>
                  </a:lnTo>
                  <a:lnTo>
                    <a:pt x="1980681" y="19518"/>
                  </a:lnTo>
                  <a:lnTo>
                    <a:pt x="2016335" y="42187"/>
                  </a:lnTo>
                  <a:lnTo>
                    <a:pt x="2046073" y="71925"/>
                  </a:lnTo>
                  <a:lnTo>
                    <a:pt x="2068742" y="107579"/>
                  </a:lnTo>
                  <a:lnTo>
                    <a:pt x="2083189" y="147996"/>
                  </a:lnTo>
                  <a:lnTo>
                    <a:pt x="2088261" y="192024"/>
                  </a:lnTo>
                  <a:lnTo>
                    <a:pt x="2088261" y="960120"/>
                  </a:lnTo>
                  <a:lnTo>
                    <a:pt x="2083189" y="1004147"/>
                  </a:lnTo>
                  <a:lnTo>
                    <a:pt x="2068742" y="1044564"/>
                  </a:lnTo>
                  <a:lnTo>
                    <a:pt x="2046073" y="1080218"/>
                  </a:lnTo>
                  <a:lnTo>
                    <a:pt x="2016335" y="1109956"/>
                  </a:lnTo>
                  <a:lnTo>
                    <a:pt x="1980681" y="1132625"/>
                  </a:lnTo>
                  <a:lnTo>
                    <a:pt x="1940264" y="1147072"/>
                  </a:lnTo>
                  <a:lnTo>
                    <a:pt x="1896237" y="1152144"/>
                  </a:lnTo>
                  <a:lnTo>
                    <a:pt x="192024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01971" y="2407107"/>
            <a:ext cx="1165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МОЗГОВОЙ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ИНСУЛЬТ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044" y="897248"/>
            <a:ext cx="6390640" cy="1016000"/>
            <a:chOff x="733044" y="897248"/>
            <a:chExt cx="639064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63" y="897248"/>
              <a:ext cx="6157099" cy="337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44" y="1123188"/>
              <a:ext cx="4116324" cy="7894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41019" y="775208"/>
            <a:ext cx="683133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675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Семейный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анамнез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инсульта</a:t>
            </a:r>
            <a:r>
              <a:rPr sz="28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повышает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риск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развития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инсульта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67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67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Ваших</a:t>
            </a:r>
            <a:r>
              <a:rPr sz="2800" spc="67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родителей,</a:t>
            </a:r>
            <a:r>
              <a:rPr sz="2800" spc="67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дедушки, </a:t>
            </a:r>
            <a:r>
              <a:rPr sz="2800" dirty="0">
                <a:latin typeface="Calibri"/>
                <a:cs typeface="Calibri"/>
              </a:rPr>
              <a:t>бабушки,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сестры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или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брата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был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инсульт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- </a:t>
            </a:r>
            <a:r>
              <a:rPr sz="2800" dirty="0">
                <a:latin typeface="Calibri"/>
                <a:cs typeface="Calibri"/>
              </a:rPr>
              <a:t>особенно</a:t>
            </a:r>
            <a:r>
              <a:rPr sz="2800" spc="65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до</a:t>
            </a:r>
            <a:r>
              <a:rPr sz="2800" spc="6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достижения</a:t>
            </a:r>
            <a:r>
              <a:rPr sz="2800" spc="65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65-летнего </a:t>
            </a:r>
            <a:r>
              <a:rPr sz="2800" dirty="0">
                <a:latin typeface="Calibri"/>
                <a:cs typeface="Calibri"/>
              </a:rPr>
              <a:t>возраста</a:t>
            </a:r>
            <a:r>
              <a:rPr sz="2800" spc="7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7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</a:t>
            </a:r>
            <a:r>
              <a:rPr sz="2800" spc="7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подвергаетесь</a:t>
            </a:r>
            <a:r>
              <a:rPr sz="2800" spc="7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большему риску.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4232097"/>
            <a:ext cx="3816477" cy="22898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146" y="2141982"/>
            <a:ext cx="31597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Кардиологические</a:t>
            </a:r>
            <a:r>
              <a:rPr sz="2000" b="1" spc="-5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причины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АД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660033"/>
                </a:solidFill>
                <a:uFill>
                  <a:solidFill>
                    <a:srgbClr val="660033"/>
                  </a:solidFill>
                </a:uFill>
                <a:latin typeface="Calibri"/>
                <a:cs typeface="Calibri"/>
              </a:rPr>
              <a:t>&gt;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 140/90</a:t>
            </a:r>
            <a:r>
              <a:rPr sz="2000" b="1" spc="-4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мм</a:t>
            </a:r>
            <a:r>
              <a:rPr sz="2000" b="1" spc="-15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рт.ст.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0069" y="1829213"/>
            <a:ext cx="1861820" cy="9486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35"/>
              </a:spcBef>
              <a:tabLst>
                <a:tab pos="662305" algn="l"/>
              </a:tabLst>
            </a:pPr>
            <a:r>
              <a:rPr sz="1600" b="1" spc="-25" dirty="0">
                <a:solidFill>
                  <a:srgbClr val="205868"/>
                </a:solidFill>
                <a:latin typeface="Calibri"/>
                <a:cs typeface="Calibri"/>
              </a:rPr>
              <a:t>ОШ</a:t>
            </a:r>
            <a:r>
              <a:rPr sz="1600" b="1" dirty="0">
                <a:solidFill>
                  <a:srgbClr val="205868"/>
                </a:solidFill>
                <a:latin typeface="Calibri"/>
                <a:cs typeface="Calibri"/>
              </a:rPr>
              <a:t>	(99%</a:t>
            </a:r>
            <a:r>
              <a:rPr sz="1600" b="1" spc="-25" dirty="0">
                <a:solidFill>
                  <a:srgbClr val="205868"/>
                </a:solidFill>
                <a:latin typeface="Calibri"/>
                <a:cs typeface="Calibri"/>
              </a:rPr>
              <a:t> ДИ)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3,17</a:t>
            </a:r>
            <a:r>
              <a:rPr sz="2000" b="1" spc="-3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(2,68 – 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3,75)</a:t>
            </a:r>
            <a:endParaRPr sz="20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2,98</a:t>
            </a:r>
            <a:r>
              <a:rPr sz="2000" b="1" spc="-3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(2,72</a:t>
            </a:r>
            <a:r>
              <a:rPr sz="2000" b="1" spc="-3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60033"/>
                </a:solidFill>
                <a:latin typeface="Calibri"/>
                <a:cs typeface="Calibri"/>
              </a:rPr>
              <a:t>– </a:t>
            </a:r>
            <a:r>
              <a:rPr sz="2000" b="1" spc="-10" dirty="0">
                <a:solidFill>
                  <a:srgbClr val="660033"/>
                </a:solidFill>
                <a:latin typeface="Calibri"/>
                <a:cs typeface="Calibri"/>
              </a:rPr>
              <a:t>3,28)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096" y="2828163"/>
          <a:ext cx="5908040" cy="269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Алкоголь</a:t>
                      </a:r>
                      <a:r>
                        <a:rPr sz="2000" b="1" spc="-1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избыточно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1905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905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(2,09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2,67)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Депрессия/Стресс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(1,78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2,72)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Дислипидемия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1,84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(1,65</a:t>
                      </a:r>
                      <a:r>
                        <a:rPr sz="2000" b="1" spc="-1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2,06)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Курение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2105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5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(1,49</a:t>
                      </a:r>
                      <a:r>
                        <a:rPr sz="2000" b="1" spc="-4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1,87)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Сахарный</a:t>
                      </a:r>
                      <a:r>
                        <a:rPr sz="2000" b="1" spc="-4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диабет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(1,05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b="1" spc="5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1,30)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Абдоминальное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ожирение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(1,27</a:t>
                      </a:r>
                      <a:r>
                        <a:rPr sz="2000" b="1" spc="-3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660033"/>
                          </a:solidFill>
                          <a:latin typeface="Calibri"/>
                          <a:cs typeface="Calibri"/>
                        </a:rPr>
                        <a:t>1,64)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000" b="1" spc="-7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активность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(0,52</a:t>
                      </a:r>
                      <a:r>
                        <a:rPr sz="2000" b="1" spc="-35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0,70)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Потребление</a:t>
                      </a:r>
                      <a:r>
                        <a:rPr sz="2000" b="1" spc="-7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овощей/фруктов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2100"/>
                        </a:lnSpc>
                      </a:pP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100"/>
                        </a:lnSpc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(0,53</a:t>
                      </a:r>
                      <a:r>
                        <a:rPr sz="2000" b="1" spc="-2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2000" b="1" spc="-10" dirty="0">
                          <a:solidFill>
                            <a:srgbClr val="006600"/>
                          </a:solidFill>
                          <a:latin typeface="Calibri"/>
                          <a:cs typeface="Calibri"/>
                        </a:rPr>
                        <a:t>0,67)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6324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1269" y="325628"/>
            <a:ext cx="5377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584" marR="5080" indent="-4775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10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факторов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определяющих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20" dirty="0">
                <a:solidFill>
                  <a:srgbClr val="205868"/>
                </a:solidFill>
              </a:rPr>
              <a:t>риск </a:t>
            </a:r>
            <a:r>
              <a:rPr sz="2400" dirty="0">
                <a:solidFill>
                  <a:srgbClr val="205868"/>
                </a:solidFill>
              </a:rPr>
              <a:t>мозгового</a:t>
            </a:r>
            <a:r>
              <a:rPr sz="2400" spc="-7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инсульта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во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всем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spc="-20" dirty="0">
                <a:solidFill>
                  <a:srgbClr val="205868"/>
                </a:solidFill>
              </a:rPr>
              <a:t>мире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698242" y="6475577"/>
            <a:ext cx="4824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alibri"/>
                <a:cs typeface="Calibri"/>
              </a:rPr>
              <a:t>O'Donnell,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Martin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J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et</a:t>
            </a:r>
            <a:r>
              <a:rPr sz="1400" b="1" i="1" spc="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al.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Lancet.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2016 Aug</a:t>
            </a:r>
            <a:r>
              <a:rPr sz="1400" b="1" i="1" spc="-10" dirty="0">
                <a:latin typeface="Calibri"/>
                <a:cs typeface="Calibri"/>
              </a:rPr>
              <a:t> 20;388(10046):761-</a:t>
            </a:r>
            <a:r>
              <a:rPr sz="1400" b="1" i="1" spc="-25" dirty="0">
                <a:latin typeface="Calibri"/>
                <a:cs typeface="Calibri"/>
              </a:rPr>
              <a:t>75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678" y="1268272"/>
            <a:ext cx="5191125" cy="51911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2619" y="1656715"/>
            <a:ext cx="22650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66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Суммарный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риск </a:t>
            </a:r>
            <a:r>
              <a:rPr sz="1800" b="1" dirty="0">
                <a:latin typeface="Calibri"/>
                <a:cs typeface="Calibri"/>
              </a:rPr>
              <a:t>может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быть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значительно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повышен </a:t>
            </a:r>
            <a:r>
              <a:rPr sz="1800" b="1" dirty="0">
                <a:latin typeface="Calibri"/>
                <a:cs typeface="Calibri"/>
              </a:rPr>
              <a:t>при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незначительных </a:t>
            </a:r>
            <a:r>
              <a:rPr sz="1800" b="1" dirty="0">
                <a:latin typeface="Calibri"/>
                <a:cs typeface="Calibri"/>
              </a:rPr>
              <a:t>отклонениях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от </a:t>
            </a:r>
            <a:r>
              <a:rPr sz="1800" b="1" dirty="0">
                <a:latin typeface="Calibri"/>
                <a:cs typeface="Calibri"/>
              </a:rPr>
              <a:t>нормы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отдельных </a:t>
            </a:r>
            <a:r>
              <a:rPr sz="1800" b="1" dirty="0">
                <a:latin typeface="Calibri"/>
                <a:cs typeface="Calibri"/>
              </a:rPr>
              <a:t>факторов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730" y="473710"/>
            <a:ext cx="7324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Факторы</a:t>
            </a:r>
            <a:r>
              <a:rPr spc="-12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риска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усиливают</a:t>
            </a:r>
            <a:r>
              <a:rPr spc="-10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действие</a:t>
            </a:r>
            <a:r>
              <a:rPr spc="-11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друг</a:t>
            </a:r>
            <a:r>
              <a:rPr spc="-13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друга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005" y="3660140"/>
            <a:ext cx="1408679" cy="18045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933397"/>
            <a:ext cx="8053705" cy="2583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  <a:buClr>
                <a:srgbClr val="C00000"/>
              </a:buClr>
              <a:buFont typeface="Wingdings"/>
              <a:buChar char=""/>
              <a:tabLst>
                <a:tab pos="540385" algn="l"/>
              </a:tabLst>
            </a:pPr>
            <a:r>
              <a:rPr sz="2400" dirty="0">
                <a:latin typeface="Calibri"/>
                <a:cs typeface="Calibri"/>
              </a:rPr>
              <a:t>Повышенное</a:t>
            </a:r>
            <a:r>
              <a:rPr sz="2400" spc="1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артериальное</a:t>
            </a:r>
            <a:r>
              <a:rPr sz="2400" spc="1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давление</a:t>
            </a:r>
            <a:r>
              <a:rPr sz="2400" spc="1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является</a:t>
            </a:r>
            <a:r>
              <a:rPr sz="2400" spc="12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самым </a:t>
            </a:r>
            <a:r>
              <a:rPr sz="2400" dirty="0">
                <a:latin typeface="Calibri"/>
                <a:cs typeface="Calibri"/>
              </a:rPr>
              <a:t>значимым</a:t>
            </a:r>
            <a:r>
              <a:rPr sz="2400" spc="4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контролируемым</a:t>
            </a:r>
            <a:r>
              <a:rPr sz="2400" spc="4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фактором</a:t>
            </a:r>
            <a:r>
              <a:rPr sz="2400" spc="4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риска</a:t>
            </a:r>
            <a:r>
              <a:rPr sz="2400" spc="45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мозгового инсульта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/>
              <a:buChar char=""/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99600"/>
              </a:lnSpc>
              <a:buClr>
                <a:srgbClr val="C00000"/>
              </a:buClr>
              <a:buFont typeface="Wingdings"/>
              <a:buChar char=""/>
              <a:tabLst>
                <a:tab pos="271780" algn="l"/>
              </a:tabLst>
            </a:pPr>
            <a:r>
              <a:rPr sz="2400" dirty="0">
                <a:latin typeface="Calibri"/>
                <a:cs typeface="Calibri"/>
              </a:rPr>
              <a:t>Наибольший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эффект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отношении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снижения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смертности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инсульта</a:t>
            </a:r>
            <a:r>
              <a:rPr sz="2400" spc="6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обеспечивает</a:t>
            </a:r>
            <a:r>
              <a:rPr sz="2400" spc="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успешный</a:t>
            </a:r>
            <a:r>
              <a:rPr sz="2400" spc="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контроль</a:t>
            </a:r>
            <a:r>
              <a:rPr sz="2400" spc="6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артериального давления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19" rIns="0" bIns="0" rtlCol="0">
            <a:spAutoFit/>
          </a:bodyPr>
          <a:lstStyle/>
          <a:p>
            <a:pPr marL="1306830" marR="5080" indent="1447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Факторы</a:t>
            </a:r>
            <a:r>
              <a:rPr spc="-114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риска</a:t>
            </a:r>
            <a:r>
              <a:rPr spc="-95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мозгового</a:t>
            </a:r>
            <a:r>
              <a:rPr spc="-11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инсульта: </a:t>
            </a:r>
            <a:r>
              <a:rPr dirty="0"/>
              <a:t>повышенное</a:t>
            </a:r>
            <a:r>
              <a:rPr spc="-120" dirty="0"/>
              <a:t> </a:t>
            </a:r>
            <a:r>
              <a:rPr spc="-10" dirty="0"/>
              <a:t>артериальное</a:t>
            </a:r>
            <a:r>
              <a:rPr spc="-114" dirty="0"/>
              <a:t> </a:t>
            </a:r>
            <a:r>
              <a:rPr spc="-10" dirty="0"/>
              <a:t>давление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26" y="4221086"/>
            <a:ext cx="3049904" cy="20406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4611" y="1400049"/>
            <a:ext cx="8034020" cy="71120"/>
            <a:chOff x="524611" y="1400049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507" y="876427"/>
            <a:ext cx="7379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00"/>
                </a:solidFill>
              </a:rPr>
              <a:t>Что</a:t>
            </a:r>
            <a:r>
              <a:rPr sz="3600" spc="-85" dirty="0">
                <a:solidFill>
                  <a:srgbClr val="006600"/>
                </a:solidFill>
              </a:rPr>
              <a:t> </a:t>
            </a:r>
            <a:r>
              <a:rPr sz="3600" dirty="0">
                <a:solidFill>
                  <a:srgbClr val="006600"/>
                </a:solidFill>
              </a:rPr>
              <a:t>такое</a:t>
            </a:r>
            <a:r>
              <a:rPr sz="3600" spc="-55" dirty="0">
                <a:solidFill>
                  <a:srgbClr val="006600"/>
                </a:solidFill>
              </a:rPr>
              <a:t> </a:t>
            </a:r>
            <a:r>
              <a:rPr sz="3600" dirty="0">
                <a:solidFill>
                  <a:srgbClr val="006600"/>
                </a:solidFill>
              </a:rPr>
              <a:t>артериальная</a:t>
            </a:r>
            <a:r>
              <a:rPr sz="3600" spc="-90" dirty="0">
                <a:solidFill>
                  <a:srgbClr val="006600"/>
                </a:solidFill>
              </a:rPr>
              <a:t> </a:t>
            </a:r>
            <a:r>
              <a:rPr sz="3600" spc="-10" dirty="0">
                <a:solidFill>
                  <a:srgbClr val="006600"/>
                </a:solidFill>
              </a:rPr>
              <a:t>гипертония?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083" y="2290698"/>
            <a:ext cx="7797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Артериальная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гипертония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заболевание,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при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котором систолическое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и/или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диастолическое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давление</a:t>
            </a:r>
            <a:r>
              <a:rPr sz="2400" b="1" spc="-10" dirty="0">
                <a:latin typeface="Calibri"/>
                <a:cs typeface="Calibri"/>
              </a:rPr>
              <a:t> стабильно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tabLst>
                <a:tab pos="292735" algn="l"/>
              </a:tabLst>
            </a:pPr>
            <a:r>
              <a:rPr sz="2400" b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&gt;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140/90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рт.ст.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582" y="3860927"/>
            <a:ext cx="7705090" cy="1569720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6670" rIns="0" bIns="0" rtlCol="0">
            <a:spAutoFit/>
          </a:bodyPr>
          <a:lstStyle/>
          <a:p>
            <a:pPr marL="94615" marR="90805" indent="1905" algn="ctr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некоторых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людей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повышение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АД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сопровождается </a:t>
            </a:r>
            <a:r>
              <a:rPr sz="2400" b="1" dirty="0">
                <a:latin typeface="Calibri"/>
                <a:cs typeface="Calibri"/>
              </a:rPr>
              <a:t>плохим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самочувствием,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но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так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бывает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далеко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всегда, </a:t>
            </a:r>
            <a:r>
              <a:rPr sz="2400" b="1" dirty="0">
                <a:latin typeface="Calibri"/>
                <a:cs typeface="Calibri"/>
              </a:rPr>
              <a:t>поэтому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единственный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надежный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способ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точно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знать </a:t>
            </a:r>
            <a:r>
              <a:rPr sz="2400" b="1" dirty="0">
                <a:latin typeface="Calibri"/>
                <a:cs typeface="Calibri"/>
              </a:rPr>
              <a:t>свой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уровень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АД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это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его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периодическое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измерение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173" rIns="0" bIns="0" rtlCol="0">
            <a:spAutoFit/>
          </a:bodyPr>
          <a:lstStyle/>
          <a:p>
            <a:pPr marL="58864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Каковы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самые</a:t>
            </a:r>
            <a:r>
              <a:rPr spc="-11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важные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правила</a:t>
            </a:r>
            <a:r>
              <a:rPr spc="-10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измерения артериального</a:t>
            </a:r>
            <a:r>
              <a:rPr spc="-135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давления?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576" y="1570482"/>
            <a:ext cx="68421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измерения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АД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нужно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стол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кресло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стул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поддержкой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спины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максимально </a:t>
            </a:r>
            <a:r>
              <a:rPr sz="2400" dirty="0">
                <a:latin typeface="Calibri"/>
                <a:cs typeface="Calibri"/>
              </a:rPr>
              <a:t>расслабиться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течение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минут.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ноги </a:t>
            </a:r>
            <a:r>
              <a:rPr sz="2400" dirty="0">
                <a:latin typeface="Calibri"/>
                <a:cs typeface="Calibri"/>
              </a:rPr>
              <a:t>должны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стоять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скрещенными, </a:t>
            </a:r>
            <a:r>
              <a:rPr sz="2400" dirty="0">
                <a:latin typeface="Calibri"/>
                <a:cs typeface="Calibri"/>
              </a:rPr>
              <a:t>рука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должна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обнажена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находиться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355600" marR="139890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уровне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сердца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углом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45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градусов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к </a:t>
            </a:r>
            <a:r>
              <a:rPr sz="2400" dirty="0">
                <a:latin typeface="Calibri"/>
                <a:cs typeface="Calibri"/>
              </a:rPr>
              <a:t>поверхности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тела.</a:t>
            </a:r>
            <a:endParaRPr sz="2400">
              <a:latin typeface="Calibri"/>
              <a:cs typeface="Calibri"/>
            </a:endParaRPr>
          </a:p>
          <a:p>
            <a:pPr marL="355600" marR="108585" indent="-3429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Раздуваемая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часть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манжетки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должна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охватывать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менее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80%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плеча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Во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время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измерения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никто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10" dirty="0">
                <a:latin typeface="Calibri"/>
                <a:cs typeface="Calibri"/>
              </a:rPr>
              <a:t> должен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разговаривать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 startAt="4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вышеперечисленное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79" y="5169763"/>
            <a:ext cx="1981200" cy="13049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4611" y="1400049"/>
            <a:ext cx="8034020" cy="71120"/>
            <a:chOff x="524611" y="1400049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173" rIns="0" bIns="0" rtlCol="0">
            <a:spAutoFit/>
          </a:bodyPr>
          <a:lstStyle/>
          <a:p>
            <a:pPr marL="58864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Какие</a:t>
            </a:r>
            <a:r>
              <a:rPr spc="-8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самые</a:t>
            </a:r>
            <a:r>
              <a:rPr spc="-8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важные</a:t>
            </a:r>
            <a:r>
              <a:rPr spc="-8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правила</a:t>
            </a:r>
            <a:r>
              <a:rPr spc="-8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измерения артериального</a:t>
            </a:r>
            <a:r>
              <a:rPr spc="-135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давления?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2484" y="5526023"/>
            <a:ext cx="4744085" cy="680085"/>
            <a:chOff x="922484" y="5526023"/>
            <a:chExt cx="4744085" cy="68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484" y="5716523"/>
              <a:ext cx="238306" cy="2240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372" y="5526023"/>
              <a:ext cx="4594860" cy="6797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06576" y="1570482"/>
            <a:ext cx="673798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671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измерения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АД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нужно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сесть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стол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стул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кресло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поддержкой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спины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максимально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расслабиться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течение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минут.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Обе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ноги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должны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стоять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быть</a:t>
            </a:r>
            <a:endParaRPr sz="2400">
              <a:latin typeface="Calibri"/>
              <a:cs typeface="Calibri"/>
            </a:endParaRPr>
          </a:p>
          <a:p>
            <a:pPr marL="355600" marR="4311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скрещенными,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рука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должна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обнажена</a:t>
            </a:r>
            <a:r>
              <a:rPr sz="2400" spc="-50" dirty="0">
                <a:latin typeface="Calibri"/>
                <a:cs typeface="Calibri"/>
              </a:rPr>
              <a:t> и </a:t>
            </a:r>
            <a:r>
              <a:rPr sz="2400" spc="-10" dirty="0">
                <a:latin typeface="Calibri"/>
                <a:cs typeface="Calibri"/>
              </a:rPr>
              <a:t>находиться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уровне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сердца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углом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45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градусов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поверхности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тела.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Раздуваемая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часть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манжетки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должна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охватывать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менее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80%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плеча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Во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время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измерения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никто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10" dirty="0">
                <a:latin typeface="Calibri"/>
                <a:cs typeface="Calibri"/>
              </a:rPr>
              <a:t> должен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разговаривать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вышеперечисленное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279" y="5169763"/>
            <a:ext cx="1981200" cy="13049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24611" y="1400049"/>
            <a:ext cx="8034020" cy="71120"/>
            <a:chOff x="524611" y="1400049"/>
            <a:chExt cx="8034020" cy="71120"/>
          </a:xfrm>
        </p:grpSpPr>
        <p:sp>
          <p:nvSpPr>
            <p:cNvPr id="9" name="object 9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311" y="1412749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10" y="356188"/>
            <a:ext cx="7112629" cy="4062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8230" y="176529"/>
            <a:ext cx="7158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Категории</a:t>
            </a:r>
            <a:r>
              <a:rPr sz="3600" spc="-110" dirty="0"/>
              <a:t> </a:t>
            </a:r>
            <a:r>
              <a:rPr sz="3600" dirty="0"/>
              <a:t>артериального</a:t>
            </a:r>
            <a:r>
              <a:rPr sz="3600" spc="-105" dirty="0"/>
              <a:t> </a:t>
            </a:r>
            <a:r>
              <a:rPr sz="3600" spc="-10" dirty="0"/>
              <a:t>давления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94" y="1891728"/>
            <a:ext cx="8839136" cy="14826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294" y="3825303"/>
            <a:ext cx="8839136" cy="254441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3006" y="1182433"/>
          <a:ext cx="8839198" cy="517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6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АД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2305" marR="113664" indent="-541020">
                        <a:lnSpc>
                          <a:spcPts val="2590"/>
                        </a:lnSpc>
                        <a:spcBef>
                          <a:spcPts val="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Систолическое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АД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мм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рт.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769" marR="215265" indent="-603885">
                        <a:lnSpc>
                          <a:spcPts val="2590"/>
                        </a:lnSpc>
                        <a:spcBef>
                          <a:spcPts val="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Диастолическое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АД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мм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рт.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Оптимальное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Нормальное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120-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и/или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Высокое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нормальное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130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139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и/или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89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Артериальная</a:t>
                      </a:r>
                      <a:r>
                        <a:rPr sz="18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latin typeface="Arial"/>
                          <a:cs typeface="Arial"/>
                        </a:rPr>
                        <a:t>гипертония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степень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140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и/или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степень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160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и/или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степень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и/или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 marR="10731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Изолированная систолическая артериальная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гипертония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(ИСАГ)*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908686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18"/>
                </a:lnTo>
                <a:lnTo>
                  <a:pt x="9144000" y="45718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4607" y="6391452"/>
            <a:ext cx="718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*ИСАГ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классифицируется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степени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систолического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АД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575" y="263728"/>
            <a:ext cx="3498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Ишемический</a:t>
            </a:r>
            <a:r>
              <a:rPr spc="-100" dirty="0"/>
              <a:t> </a:t>
            </a:r>
            <a:r>
              <a:rPr spc="-10" dirty="0"/>
              <a:t>инсульт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957" y="1138173"/>
            <a:ext cx="766190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Ишемический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инсульт</a:t>
            </a:r>
            <a:r>
              <a:rPr sz="2400" b="1" spc="4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(от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греческих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слов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"ише"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задерживаю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"гемо"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кровь)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развивается,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если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одной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из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мозговых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артерий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прекращается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кровоток,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например,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при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ее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закупорке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тромбом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Это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наиболее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частый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вариант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инсульта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3615" y="967995"/>
            <a:ext cx="8034020" cy="71120"/>
            <a:chOff x="583615" y="967995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975" y="3572992"/>
            <a:ext cx="6552692" cy="270459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457" y="172034"/>
            <a:ext cx="8014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27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какому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уровню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артериального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давления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нужно стремиться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больным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артериальной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гипертонией?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27314"/>
            <a:ext cx="361061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140/90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140/85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120/80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ст.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3680586"/>
            <a:ext cx="8203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Ориентироваться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самочувствию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человека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0397" y="4412741"/>
            <a:ext cx="3673601" cy="244525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457" y="172034"/>
            <a:ext cx="8014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27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какому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уровню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артериального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давления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нужно стремиться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больным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артериальной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гипертонией?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27314"/>
            <a:ext cx="367728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≤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140/90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мм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рт.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140/85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120/80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ст.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3680586"/>
            <a:ext cx="8203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Ориентироваться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самочувствию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человека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4340734"/>
            <a:ext cx="3673601" cy="24452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0069" y="1547304"/>
            <a:ext cx="4104004" cy="3228975"/>
            <a:chOff x="610069" y="1547304"/>
            <a:chExt cx="4104004" cy="322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870" y="1595208"/>
              <a:ext cx="4007687" cy="30753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832" y="1552066"/>
              <a:ext cx="4094479" cy="3219450"/>
            </a:xfrm>
            <a:custGeom>
              <a:avLst/>
              <a:gdLst/>
              <a:ahLst/>
              <a:cxnLst/>
              <a:rect l="l" t="t" r="r" b="b"/>
              <a:pathLst>
                <a:path w="4094479" h="3219450">
                  <a:moveTo>
                    <a:pt x="0" y="3219449"/>
                  </a:moveTo>
                  <a:lnTo>
                    <a:pt x="4094099" y="3219449"/>
                  </a:lnTo>
                  <a:lnTo>
                    <a:pt x="4094099" y="0"/>
                  </a:lnTo>
                  <a:lnTo>
                    <a:pt x="0" y="0"/>
                  </a:lnTo>
                  <a:lnTo>
                    <a:pt x="0" y="3219449"/>
                  </a:lnTo>
                  <a:close/>
                </a:path>
              </a:pathLst>
            </a:custGeom>
            <a:ln w="9525">
              <a:solidFill>
                <a:srgbClr val="9E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594" y="4359402"/>
              <a:ext cx="991235" cy="288290"/>
            </a:xfrm>
            <a:custGeom>
              <a:avLst/>
              <a:gdLst/>
              <a:ahLst/>
              <a:cxnLst/>
              <a:rect l="l" t="t" r="r" b="b"/>
              <a:pathLst>
                <a:path w="991235" h="288289">
                  <a:moveTo>
                    <a:pt x="990981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90981" y="288036"/>
                  </a:lnTo>
                  <a:lnTo>
                    <a:pt x="990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25644" y="1501520"/>
            <a:ext cx="368236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Общей</a:t>
            </a:r>
            <a:r>
              <a:rPr sz="20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рекомендацией</a:t>
            </a:r>
            <a:r>
              <a:rPr sz="20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является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снижение</a:t>
            </a:r>
            <a:r>
              <a:rPr sz="20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потребления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поваренной</a:t>
            </a:r>
            <a:r>
              <a:rPr sz="20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соли</a:t>
            </a:r>
            <a:r>
              <a:rPr sz="20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до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5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г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сутки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(1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чайная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ложка)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740" y="3635502"/>
            <a:ext cx="36683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Дополнительное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уменьшение</a:t>
            </a:r>
            <a:endParaRPr sz="2000">
              <a:latin typeface="Calibri"/>
              <a:cs typeface="Calibri"/>
            </a:endParaRPr>
          </a:p>
          <a:p>
            <a:pPr marL="12700" marR="5080" indent="939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потребления</a:t>
            </a:r>
            <a:r>
              <a:rPr sz="20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соли</a:t>
            </a:r>
            <a:r>
              <a:rPr sz="20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до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г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день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(1/2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чайной</a:t>
            </a:r>
            <a:r>
              <a:rPr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ложки)</a:t>
            </a:r>
            <a:r>
              <a:rPr sz="2000" b="1" spc="4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еще</a:t>
            </a:r>
            <a:r>
              <a:rPr sz="2000" b="1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больше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снижает</a:t>
            </a:r>
            <a:r>
              <a:rPr sz="20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риск</a:t>
            </a:r>
            <a:r>
              <a:rPr sz="2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развития</a:t>
            </a:r>
            <a:r>
              <a:rPr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грозных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сердечно-сосудистых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осложнений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872" y="564896"/>
            <a:ext cx="798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Принцип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сниженного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потребления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поваренной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соли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1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7686" y="6404559"/>
            <a:ext cx="6946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Национальные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рекомендации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«Кардиоваскулярная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профилактика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2017»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2965" y="1628775"/>
            <a:ext cx="3701415" cy="3182620"/>
            <a:chOff x="5442965" y="1628775"/>
            <a:chExt cx="3701415" cy="3182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4020" y="1628775"/>
              <a:ext cx="1440179" cy="1455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6475" y="3275202"/>
              <a:ext cx="2287523" cy="1525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2965" y="3382391"/>
              <a:ext cx="1390649" cy="1428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3539" y="2011679"/>
              <a:ext cx="2606040" cy="2567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2627" y="2060829"/>
              <a:ext cx="2467610" cy="2428875"/>
            </a:xfrm>
            <a:custGeom>
              <a:avLst/>
              <a:gdLst/>
              <a:ahLst/>
              <a:cxnLst/>
              <a:rect l="l" t="t" r="r" b="b"/>
              <a:pathLst>
                <a:path w="2467609" h="2428875">
                  <a:moveTo>
                    <a:pt x="2467610" y="0"/>
                  </a:moveTo>
                  <a:lnTo>
                    <a:pt x="0" y="2428875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8715" y="2010156"/>
              <a:ext cx="2955036" cy="26700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96152" y="2060829"/>
              <a:ext cx="2819400" cy="2528570"/>
            </a:xfrm>
            <a:custGeom>
              <a:avLst/>
              <a:gdLst/>
              <a:ahLst/>
              <a:cxnLst/>
              <a:rect l="l" t="t" r="r" b="b"/>
              <a:pathLst>
                <a:path w="2819400" h="2528570">
                  <a:moveTo>
                    <a:pt x="0" y="0"/>
                  </a:moveTo>
                  <a:lnTo>
                    <a:pt x="2818892" y="252844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2917" y="227457"/>
            <a:ext cx="4498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Как</a:t>
            </a:r>
            <a:r>
              <a:rPr sz="2400" spc="-50" dirty="0"/>
              <a:t> </a:t>
            </a:r>
            <a:r>
              <a:rPr sz="2400" dirty="0"/>
              <a:t>сократить</a:t>
            </a:r>
            <a:r>
              <a:rPr sz="2400" spc="-50" dirty="0"/>
              <a:t> </a:t>
            </a:r>
            <a:r>
              <a:rPr sz="2400" dirty="0"/>
              <a:t>потребление</a:t>
            </a:r>
            <a:r>
              <a:rPr sz="2400" spc="-15" dirty="0"/>
              <a:t> </a:t>
            </a:r>
            <a:r>
              <a:rPr sz="2400" spc="-10" dirty="0"/>
              <a:t>соли?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474370" y="1096518"/>
            <a:ext cx="475424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AutoNum type="arabicPeriod"/>
              <a:tabLst>
                <a:tab pos="262890" algn="l"/>
              </a:tabLst>
            </a:pP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Недосаливать</a:t>
            </a:r>
            <a:r>
              <a:rPr sz="20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пищу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(как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при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ее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приготовлении,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так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ее</a:t>
            </a:r>
            <a:r>
              <a:rPr sz="2000" spc="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употреблении)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  <a:buClr>
                <a:srgbClr val="C00000"/>
              </a:buClr>
              <a:buAutoNum type="arabicPeriod" startAt="2"/>
              <a:tabLst>
                <a:tab pos="262890" algn="l"/>
              </a:tabLst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Значительно</a:t>
            </a:r>
            <a:r>
              <a:rPr sz="20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ограничить</a:t>
            </a:r>
            <a:r>
              <a:rPr sz="2000" spc="-8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потребление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солений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потребление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продуктов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промышленной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переработки,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например,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колбас,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чипсов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полуфабрикатов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C00000"/>
              </a:buClr>
              <a:buAutoNum type="arabicPeriod" startAt="3"/>
              <a:tabLst>
                <a:tab pos="262890" algn="l"/>
              </a:tabLst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Ограничить</a:t>
            </a:r>
            <a:r>
              <a:rPr sz="20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потребление</a:t>
            </a:r>
            <a:r>
              <a:rPr sz="2000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продуктов,</a:t>
            </a:r>
            <a:r>
              <a:rPr sz="20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состав</a:t>
            </a:r>
            <a:r>
              <a:rPr sz="20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которых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входят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содержащие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натрий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пищевые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добавки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(например,</a:t>
            </a:r>
            <a:r>
              <a:rPr sz="2000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глутамат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натрия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или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сода)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 startAt="4"/>
              <a:tabLst>
                <a:tab pos="262890" algn="l"/>
              </a:tabLst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Все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выше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перечисленное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1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7305" y="6396939"/>
            <a:ext cx="65474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Национальные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рекомендации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«Кардиоваскулярная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профилактика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2965" y="1628775"/>
            <a:ext cx="3701415" cy="3182620"/>
            <a:chOff x="5442965" y="1628775"/>
            <a:chExt cx="3701415" cy="3182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4020" y="1628775"/>
              <a:ext cx="1440179" cy="1455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6475" y="3275202"/>
              <a:ext cx="2287523" cy="1525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2965" y="3382391"/>
              <a:ext cx="1390649" cy="1428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3539" y="2011679"/>
              <a:ext cx="2606040" cy="2567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2627" y="2060829"/>
              <a:ext cx="2467610" cy="2428875"/>
            </a:xfrm>
            <a:custGeom>
              <a:avLst/>
              <a:gdLst/>
              <a:ahLst/>
              <a:cxnLst/>
              <a:rect l="l" t="t" r="r" b="b"/>
              <a:pathLst>
                <a:path w="2467609" h="2428875">
                  <a:moveTo>
                    <a:pt x="2467610" y="0"/>
                  </a:moveTo>
                  <a:lnTo>
                    <a:pt x="0" y="2428875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8715" y="2010156"/>
              <a:ext cx="2955036" cy="26700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96152" y="2060829"/>
              <a:ext cx="2819400" cy="2528570"/>
            </a:xfrm>
            <a:custGeom>
              <a:avLst/>
              <a:gdLst/>
              <a:ahLst/>
              <a:cxnLst/>
              <a:rect l="l" t="t" r="r" b="b"/>
              <a:pathLst>
                <a:path w="2819400" h="2528570">
                  <a:moveTo>
                    <a:pt x="0" y="0"/>
                  </a:moveTo>
                  <a:lnTo>
                    <a:pt x="2818892" y="252844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2917" y="227457"/>
            <a:ext cx="4498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Как</a:t>
            </a:r>
            <a:r>
              <a:rPr sz="2400" spc="-50" dirty="0"/>
              <a:t> </a:t>
            </a:r>
            <a:r>
              <a:rPr sz="2400" dirty="0"/>
              <a:t>сократить</a:t>
            </a:r>
            <a:r>
              <a:rPr sz="2400" spc="-50" dirty="0"/>
              <a:t> </a:t>
            </a:r>
            <a:r>
              <a:rPr sz="2400" dirty="0"/>
              <a:t>потребление</a:t>
            </a:r>
            <a:r>
              <a:rPr sz="2400" spc="-15" dirty="0"/>
              <a:t> </a:t>
            </a:r>
            <a:r>
              <a:rPr sz="2400" spc="-10" dirty="0"/>
              <a:t>соли?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474370" y="1096518"/>
            <a:ext cx="475424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AutoNum type="arabicPeriod"/>
              <a:tabLst>
                <a:tab pos="262890" algn="l"/>
              </a:tabLst>
            </a:pP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Недосаливать</a:t>
            </a:r>
            <a:r>
              <a:rPr sz="20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пищу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(как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при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ее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приготовлении,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так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ее</a:t>
            </a:r>
            <a:r>
              <a:rPr sz="2000" spc="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употреблении)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  <a:buClr>
                <a:srgbClr val="C00000"/>
              </a:buClr>
              <a:buAutoNum type="arabicPeriod" startAt="2"/>
              <a:tabLst>
                <a:tab pos="262890" algn="l"/>
              </a:tabLst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Значительно</a:t>
            </a:r>
            <a:r>
              <a:rPr sz="20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ограничить</a:t>
            </a:r>
            <a:r>
              <a:rPr sz="2000" spc="-8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потребление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солений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потребление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продуктов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промышленной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переработки,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например,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колбас,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чипсов</a:t>
            </a:r>
            <a:r>
              <a:rPr sz="20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полуфабрикатов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C00000"/>
              </a:buClr>
              <a:buAutoNum type="arabicPeriod" startAt="3"/>
              <a:tabLst>
                <a:tab pos="262890" algn="l"/>
              </a:tabLst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Ограничить</a:t>
            </a:r>
            <a:r>
              <a:rPr sz="20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потребление</a:t>
            </a:r>
            <a:r>
              <a:rPr sz="2000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продуктов,</a:t>
            </a:r>
            <a:r>
              <a:rPr sz="20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состав</a:t>
            </a:r>
            <a:r>
              <a:rPr sz="20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которых</a:t>
            </a:r>
            <a:r>
              <a:rPr sz="20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входят</a:t>
            </a:r>
            <a:r>
              <a:rPr sz="20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содержащие</a:t>
            </a:r>
            <a:r>
              <a:rPr sz="20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натрий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пищевые</a:t>
            </a:r>
            <a:r>
              <a:rPr sz="20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добавки</a:t>
            </a:r>
            <a:r>
              <a:rPr sz="20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(например,</a:t>
            </a:r>
            <a:r>
              <a:rPr sz="2000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глутамат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натрия</a:t>
            </a:r>
            <a:r>
              <a:rPr sz="2000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66"/>
                </a:solidFill>
                <a:latin typeface="Calibri"/>
                <a:cs typeface="Calibri"/>
              </a:rPr>
              <a:t>или</a:t>
            </a:r>
            <a:r>
              <a:rPr sz="2000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Calibri"/>
                <a:cs typeface="Calibri"/>
              </a:rPr>
              <a:t>сода)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  <a:tabLst>
                <a:tab pos="26289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выше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перечисленное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1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7305" y="6396939"/>
            <a:ext cx="65474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Национальные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рекомендации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«Кардиоваскулярная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профилактика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2225" y="1887181"/>
            <a:ext cx="2016252" cy="1229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915" y="149733"/>
            <a:ext cx="7325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Что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следует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знать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о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лекарствах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для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нормализации</a:t>
            </a:r>
            <a:r>
              <a:rPr sz="2400" spc="-20" dirty="0">
                <a:solidFill>
                  <a:srgbClr val="205868"/>
                </a:solidFill>
              </a:rPr>
              <a:t> </a:t>
            </a:r>
            <a:r>
              <a:rPr sz="2400" spc="-25" dirty="0">
                <a:solidFill>
                  <a:srgbClr val="205868"/>
                </a:solidFill>
              </a:rPr>
              <a:t>АД?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91692" y="808132"/>
            <a:ext cx="6420485" cy="21355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725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ОСНОВНЫХ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КЛАССОВ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АНТИГИПЕРТЕНЗИВНЫХ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ПРЕПАРАТОВ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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Ингибиторы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АПФ </a:t>
            </a:r>
            <a:r>
              <a:rPr sz="1800" dirty="0">
                <a:latin typeface="Calibri"/>
                <a:cs typeface="Calibri"/>
              </a:rPr>
              <a:t>(например,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эналаприл)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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Антагонисты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рецепторов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ангиотензина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(например,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лозартан)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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Диуретики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(например,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гипотиазид)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"/>
              <a:tabLst>
                <a:tab pos="170180" algn="l"/>
              </a:tabLst>
            </a:pPr>
            <a:r>
              <a:rPr sz="1800" b="1" dirty="0">
                <a:latin typeface="Calibri"/>
                <a:cs typeface="Calibri"/>
              </a:rPr>
              <a:t>Антагонисты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кальция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(например,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амлодипин)</a:t>
            </a:r>
            <a:endParaRPr sz="18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"/>
              <a:tabLst>
                <a:tab pos="170180" algn="l"/>
              </a:tabLst>
            </a:pPr>
            <a:r>
              <a:rPr sz="1800" b="1" spc="-10" dirty="0">
                <a:latin typeface="Calibri"/>
                <a:cs typeface="Calibri"/>
              </a:rPr>
              <a:t>Бета-</a:t>
            </a:r>
            <a:r>
              <a:rPr sz="1800" b="1" dirty="0">
                <a:latin typeface="Calibri"/>
                <a:cs typeface="Calibri"/>
              </a:rPr>
              <a:t>блокаторы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(например, </a:t>
            </a:r>
            <a:r>
              <a:rPr sz="1800" spc="-10" dirty="0">
                <a:latin typeface="Calibri"/>
                <a:cs typeface="Calibri"/>
              </a:rPr>
              <a:t>метапролол)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8027" y="2636901"/>
            <a:ext cx="144145" cy="576580"/>
          </a:xfrm>
          <a:custGeom>
            <a:avLst/>
            <a:gdLst/>
            <a:ahLst/>
            <a:cxnLst/>
            <a:rect l="l" t="t" r="r" b="b"/>
            <a:pathLst>
              <a:path w="144145" h="576580">
                <a:moveTo>
                  <a:pt x="0" y="0"/>
                </a:moveTo>
                <a:lnTo>
                  <a:pt x="28021" y="938"/>
                </a:lnTo>
                <a:lnTo>
                  <a:pt x="50911" y="3508"/>
                </a:lnTo>
                <a:lnTo>
                  <a:pt x="66347" y="7340"/>
                </a:lnTo>
                <a:lnTo>
                  <a:pt x="72009" y="12064"/>
                </a:lnTo>
                <a:lnTo>
                  <a:pt x="72009" y="276098"/>
                </a:lnTo>
                <a:lnTo>
                  <a:pt x="77670" y="280749"/>
                </a:lnTo>
                <a:lnTo>
                  <a:pt x="93106" y="284543"/>
                </a:lnTo>
                <a:lnTo>
                  <a:pt x="115996" y="287099"/>
                </a:lnTo>
                <a:lnTo>
                  <a:pt x="144018" y="288036"/>
                </a:lnTo>
                <a:lnTo>
                  <a:pt x="115996" y="288974"/>
                </a:lnTo>
                <a:lnTo>
                  <a:pt x="93106" y="291544"/>
                </a:lnTo>
                <a:lnTo>
                  <a:pt x="77670" y="295376"/>
                </a:lnTo>
                <a:lnTo>
                  <a:pt x="72009" y="300100"/>
                </a:lnTo>
                <a:lnTo>
                  <a:pt x="72009" y="564134"/>
                </a:lnTo>
                <a:lnTo>
                  <a:pt x="66347" y="568785"/>
                </a:lnTo>
                <a:lnTo>
                  <a:pt x="50911" y="572579"/>
                </a:lnTo>
                <a:lnTo>
                  <a:pt x="28021" y="575135"/>
                </a:lnTo>
                <a:lnTo>
                  <a:pt x="0" y="576072"/>
                </a:lnTo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26072" y="716535"/>
            <a:ext cx="8034020" cy="71120"/>
            <a:chOff x="526072" y="716535"/>
            <a:chExt cx="8034020" cy="71120"/>
          </a:xfrm>
        </p:grpSpPr>
        <p:sp>
          <p:nvSpPr>
            <p:cNvPr id="7" name="object 7"/>
            <p:cNvSpPr/>
            <p:nvPr/>
          </p:nvSpPr>
          <p:spPr>
            <a:xfrm>
              <a:off x="538772" y="72923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20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772" y="72923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20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196044"/>
            <a:ext cx="9144000" cy="662305"/>
          </a:xfrm>
          <a:custGeom>
            <a:avLst/>
            <a:gdLst/>
            <a:ahLst/>
            <a:cxnLst/>
            <a:rect l="l" t="t" r="r" b="b"/>
            <a:pathLst>
              <a:path w="9144000" h="662304">
                <a:moveTo>
                  <a:pt x="9144000" y="0"/>
                </a:moveTo>
                <a:lnTo>
                  <a:pt x="0" y="0"/>
                </a:lnTo>
                <a:lnTo>
                  <a:pt x="0" y="661953"/>
                </a:lnTo>
                <a:lnTo>
                  <a:pt x="9144000" y="661953"/>
                </a:lnTo>
                <a:lnTo>
                  <a:pt x="9144000" y="0"/>
                </a:lnTo>
                <a:close/>
              </a:path>
            </a:pathLst>
          </a:custGeom>
          <a:solidFill>
            <a:srgbClr val="C1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473" y="3621481"/>
            <a:ext cx="79990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Wingdings 2"/>
                <a:cs typeface="Wingdings 2"/>
              </a:rPr>
              <a:t></a:t>
            </a:r>
            <a:r>
              <a:rPr sz="1800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Лекарства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снижения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АД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должен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назначать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только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врач.</a:t>
            </a:r>
            <a:endParaRPr sz="1800">
              <a:latin typeface="Calibri"/>
              <a:cs typeface="Calibri"/>
            </a:endParaRPr>
          </a:p>
          <a:p>
            <a:pPr marL="12700" marR="565785">
              <a:lnSpc>
                <a:spcPts val="2160"/>
              </a:lnSpc>
              <a:spcBef>
                <a:spcPts val="65"/>
              </a:spcBef>
            </a:pPr>
            <a:r>
              <a:rPr sz="1800" b="1" dirty="0">
                <a:latin typeface="Calibri"/>
                <a:cs typeface="Calibri"/>
              </a:rPr>
              <a:t>Эти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лекарства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необходимо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принимать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регулярно,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без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перерывов,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строго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в </a:t>
            </a:r>
            <a:r>
              <a:rPr sz="1800" b="1" dirty="0">
                <a:latin typeface="Calibri"/>
                <a:cs typeface="Calibri"/>
              </a:rPr>
              <a:t>дозах,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рекомендованных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врачом</a:t>
            </a:r>
            <a:endParaRPr sz="1800">
              <a:latin typeface="Calibri"/>
              <a:cs typeface="Calibri"/>
            </a:endParaRPr>
          </a:p>
          <a:p>
            <a:pPr marL="12700" marR="192405">
              <a:lnSpc>
                <a:spcPts val="2150"/>
              </a:lnSpc>
              <a:spcBef>
                <a:spcPts val="20"/>
              </a:spcBef>
            </a:pPr>
            <a:r>
              <a:rPr sz="1800" b="1" dirty="0">
                <a:solidFill>
                  <a:srgbClr val="00AF50"/>
                </a:solidFill>
                <a:latin typeface="Wingdings 2"/>
                <a:cs typeface="Wingdings 2"/>
              </a:rPr>
              <a:t></a:t>
            </a:r>
            <a:r>
              <a:rPr sz="1800" spc="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Никогда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прекращайте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прием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назначенных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препаратов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самостоятельно. </a:t>
            </a:r>
            <a:r>
              <a:rPr sz="1800" b="1" dirty="0">
                <a:latin typeface="Calibri"/>
                <a:cs typeface="Calibri"/>
              </a:rPr>
              <a:t>Даже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если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появились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побочные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эффекты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(например,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слабость,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сухой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кашель,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b="1" dirty="0">
                <a:latin typeface="Calibri"/>
                <a:cs typeface="Calibri"/>
              </a:rPr>
              <a:t>отеки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щиколоток,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кожные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высыпания),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сначала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проконсультируйтесь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врачом.</a:t>
            </a:r>
            <a:endParaRPr sz="1800">
              <a:latin typeface="Calibri"/>
              <a:cs typeface="Calibri"/>
            </a:endParaRPr>
          </a:p>
          <a:p>
            <a:pPr marL="12700" marR="49530">
              <a:lnSpc>
                <a:spcPts val="2150"/>
              </a:lnSpc>
              <a:spcBef>
                <a:spcPts val="95"/>
              </a:spcBef>
            </a:pPr>
            <a:r>
              <a:rPr sz="1800" b="1" dirty="0">
                <a:solidFill>
                  <a:srgbClr val="00AF50"/>
                </a:solidFill>
                <a:latin typeface="Wingdings 2"/>
                <a:cs typeface="Wingdings 2"/>
              </a:rPr>
              <a:t></a:t>
            </a:r>
            <a:r>
              <a:rPr sz="1800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При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одновременном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использовании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нескольких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препаратов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разных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классов </a:t>
            </a:r>
            <a:r>
              <a:rPr sz="1800" b="1" dirty="0">
                <a:latin typeface="Calibri"/>
                <a:cs typeface="Calibri"/>
              </a:rPr>
              <a:t>их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действие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усиливается.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61912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Национальные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рекомендации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«Кардиоваскулярная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профилактика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2017»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54" y="198881"/>
            <a:ext cx="8090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Факторы</a:t>
            </a:r>
            <a:r>
              <a:rPr spc="-11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риска</a:t>
            </a:r>
            <a:r>
              <a:rPr spc="-90" dirty="0">
                <a:solidFill>
                  <a:srgbClr val="205868"/>
                </a:solidFill>
              </a:rPr>
              <a:t> </a:t>
            </a:r>
            <a:r>
              <a:rPr spc="-20" dirty="0">
                <a:solidFill>
                  <a:srgbClr val="205868"/>
                </a:solidFill>
              </a:rPr>
              <a:t>инсульта: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spc="-10" dirty="0"/>
              <a:t>фибрилляция</a:t>
            </a:r>
            <a:r>
              <a:rPr spc="-80" dirty="0"/>
              <a:t> </a:t>
            </a:r>
            <a:r>
              <a:rPr spc="-10" dirty="0"/>
              <a:t>предсердий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142746"/>
            <a:ext cx="827341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"/>
              <a:tabLst>
                <a:tab pos="350520" algn="l"/>
                <a:tab pos="351155" algn="l"/>
                <a:tab pos="1880870" algn="l"/>
                <a:tab pos="3225800" algn="l"/>
                <a:tab pos="4862195" algn="l"/>
                <a:tab pos="5930900" algn="l"/>
                <a:tab pos="6186805" algn="l"/>
                <a:tab pos="6636384" algn="l"/>
                <a:tab pos="7732395" algn="l"/>
              </a:tabLst>
            </a:pPr>
            <a:r>
              <a:rPr dirty="0"/>
              <a:t>	</a:t>
            </a:r>
            <a:r>
              <a:rPr sz="1800" b="1" spc="-10" dirty="0">
                <a:latin typeface="Calibri"/>
                <a:cs typeface="Calibri"/>
              </a:rPr>
              <a:t>Фибрилляция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предсердий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(мерцательная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аритмия)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–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это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наиболее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часто </a:t>
            </a:r>
            <a:r>
              <a:rPr sz="1800" b="1" dirty="0">
                <a:latin typeface="Calibri"/>
                <a:cs typeface="Calibri"/>
              </a:rPr>
              <a:t>встречающееся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устойчивое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нарушение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ритма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сердца.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/>
              <a:buChar char=""/>
            </a:pPr>
            <a:endParaRPr sz="1750">
              <a:latin typeface="Calibri"/>
              <a:cs typeface="Calibri"/>
            </a:endParaRPr>
          </a:p>
          <a:p>
            <a:pPr marL="299085" marR="6350" indent="-28702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0520" algn="l"/>
                <a:tab pos="351155" algn="l"/>
                <a:tab pos="993775" algn="l"/>
                <a:tab pos="2691765" algn="l"/>
                <a:tab pos="3809365" algn="l"/>
                <a:tab pos="4170679" algn="l"/>
                <a:tab pos="5714365" algn="l"/>
                <a:tab pos="7028815" algn="l"/>
              </a:tabLst>
            </a:pPr>
            <a:r>
              <a:rPr dirty="0"/>
              <a:t>	</a:t>
            </a:r>
            <a:r>
              <a:rPr sz="1800" b="1" spc="-25" dirty="0">
                <a:latin typeface="Calibri"/>
                <a:cs typeface="Calibri"/>
              </a:rPr>
              <a:t>При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мерцательной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аритмии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предсердиях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возникают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хаотические </a:t>
            </a:r>
            <a:r>
              <a:rPr sz="1800" b="1" dirty="0">
                <a:latin typeface="Calibri"/>
                <a:cs typeface="Calibri"/>
              </a:rPr>
              <a:t>электрические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сигналы,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результате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чего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сердце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сокращается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неритмично.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/>
              <a:buChar char=""/>
            </a:pPr>
            <a:endParaRPr sz="175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0520" algn="l"/>
                <a:tab pos="351155" algn="l"/>
              </a:tabLst>
            </a:pPr>
            <a:r>
              <a:rPr sz="1800" b="1" dirty="0">
                <a:latin typeface="Calibri"/>
                <a:cs typeface="Calibri"/>
              </a:rPr>
              <a:t>Такая</a:t>
            </a:r>
            <a:r>
              <a:rPr sz="1800" b="1" spc="2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неправильная</a:t>
            </a:r>
            <a:r>
              <a:rPr sz="1800" b="1" spc="2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работа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предсердий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может</a:t>
            </a:r>
            <a:r>
              <a:rPr sz="1800" b="1" spc="2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приводить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образованию</a:t>
            </a:r>
            <a:r>
              <a:rPr sz="1800" b="1" spc="2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них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сгустков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крови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(тромбов)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1800" b="1" dirty="0">
                <a:latin typeface="Calibri"/>
                <a:cs typeface="Calibri"/>
              </a:rPr>
              <a:t>Если</a:t>
            </a:r>
            <a:r>
              <a:rPr sz="1800" b="1" spc="3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такой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тромб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его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часть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кровотоком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попадает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3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мозг,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человека </a:t>
            </a:r>
            <a:r>
              <a:rPr sz="1800" b="1" dirty="0">
                <a:latin typeface="Calibri"/>
                <a:cs typeface="Calibri"/>
              </a:rPr>
              <a:t>развивается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инсульт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4462397"/>
            <a:ext cx="3714750" cy="2395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3140" y="823977"/>
            <a:ext cx="8034020" cy="71120"/>
            <a:chOff x="593140" y="823977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605840" y="83667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840" y="83667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140" y="823977"/>
            <a:ext cx="8034020" cy="71120"/>
            <a:chOff x="593140" y="823977"/>
            <a:chExt cx="8034020" cy="71120"/>
          </a:xfrm>
        </p:grpSpPr>
        <p:sp>
          <p:nvSpPr>
            <p:cNvPr id="3" name="object 3"/>
            <p:cNvSpPr/>
            <p:nvPr/>
          </p:nvSpPr>
          <p:spPr>
            <a:xfrm>
              <a:off x="605840" y="83667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840" y="836677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608" y="1329923"/>
            <a:ext cx="712373" cy="2646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113" y="1697321"/>
            <a:ext cx="4131747" cy="3239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8754" y="198881"/>
            <a:ext cx="8090534" cy="425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Факторы</a:t>
            </a:r>
            <a:r>
              <a:rPr sz="2800" b="1" spc="-1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5868"/>
                </a:solidFill>
                <a:latin typeface="Calibri"/>
                <a:cs typeface="Calibri"/>
              </a:rPr>
              <a:t>риска</a:t>
            </a:r>
            <a:r>
              <a:rPr sz="2800" b="1" spc="-9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/>
                <a:cs typeface="Calibri"/>
              </a:rPr>
              <a:t>инсульта:</a:t>
            </a:r>
            <a:r>
              <a:rPr sz="2800" b="1" spc="-10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фибрилляция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предсердий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635000" marR="687070" indent="-287020" algn="just">
              <a:lnSpc>
                <a:spcPct val="100000"/>
              </a:lnSpc>
              <a:buSzPct val="96428"/>
              <a:buFont typeface="Wingdings"/>
              <a:buChar char=""/>
              <a:tabLst>
                <a:tab pos="635635" algn="l"/>
              </a:tabLst>
            </a:pPr>
            <a:r>
              <a:rPr sz="2800" spc="-10" dirty="0">
                <a:latin typeface="Calibri"/>
                <a:cs typeface="Calibri"/>
              </a:rPr>
              <a:t>Фибрилляция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предсердий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увеличивает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риск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развития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инсульта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раза</a:t>
            </a:r>
            <a:endParaRPr sz="2800">
              <a:latin typeface="Calibri"/>
              <a:cs typeface="Calibri"/>
            </a:endParaRPr>
          </a:p>
          <a:p>
            <a:pPr marL="635000" marR="60325" indent="-287020" algn="just">
              <a:lnSpc>
                <a:spcPct val="100000"/>
              </a:lnSpc>
              <a:spcBef>
                <a:spcPts val="1200"/>
              </a:spcBef>
              <a:buSzPct val="96428"/>
              <a:buFont typeface="Wingdings"/>
              <a:buChar char=""/>
              <a:tabLst>
                <a:tab pos="63563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Вас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есть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фибрилляция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предсердий,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врач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помощью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специальной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Шкалы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оценит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Ваш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риск </a:t>
            </a:r>
            <a:r>
              <a:rPr sz="2800" dirty="0">
                <a:latin typeface="Calibri"/>
                <a:cs typeface="Calibri"/>
              </a:rPr>
              <a:t>развития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инсульта</a:t>
            </a:r>
            <a:endParaRPr sz="2800">
              <a:latin typeface="Calibri"/>
              <a:cs typeface="Calibri"/>
            </a:endParaRPr>
          </a:p>
          <a:p>
            <a:pPr marL="635000" marR="509270" indent="-287020" algn="just">
              <a:lnSpc>
                <a:spcPct val="100000"/>
              </a:lnSpc>
              <a:spcBef>
                <a:spcPts val="1205"/>
              </a:spcBef>
              <a:buSzPct val="96428"/>
              <a:buFont typeface="Wingdings"/>
              <a:buChar char=""/>
              <a:tabLst>
                <a:tab pos="63563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риск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повышен,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врач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назначит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лекарства, </a:t>
            </a:r>
            <a:r>
              <a:rPr sz="2800" spc="-20" dirty="0">
                <a:latin typeface="Calibri"/>
                <a:cs typeface="Calibri"/>
              </a:rPr>
              <a:t>предотвращающие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развитие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инсульта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9279" y="4829365"/>
            <a:ext cx="2857500" cy="1752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618" y="4676965"/>
            <a:ext cx="2808351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15" y="5013147"/>
            <a:ext cx="1703704" cy="17037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87952" cy="23549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98881"/>
            <a:ext cx="8237220" cy="581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685" marR="2190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Отказ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от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курения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одна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из </a:t>
            </a:r>
            <a:r>
              <a:rPr sz="2800" b="1" dirty="0">
                <a:latin typeface="Calibri"/>
                <a:cs typeface="Calibri"/>
              </a:rPr>
              <a:t>самых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важных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вещей,</a:t>
            </a:r>
            <a:endParaRPr sz="2800">
              <a:latin typeface="Calibri"/>
              <a:cs typeface="Calibri"/>
            </a:endParaRPr>
          </a:p>
          <a:p>
            <a:pPr marL="3829685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которые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Вы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можете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сделать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своего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здоровья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 marR="34290" algn="just">
              <a:lnSpc>
                <a:spcPct val="100000"/>
              </a:lnSpc>
              <a:spcBef>
                <a:spcPts val="218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Укажите,</a:t>
            </a:r>
            <a:r>
              <a:rPr sz="2400" b="1" spc="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через</a:t>
            </a:r>
            <a:r>
              <a:rPr sz="2400" b="1" spc="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сколько</a:t>
            </a:r>
            <a:r>
              <a:rPr sz="2400" b="1" spc="5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лет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после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отказа</a:t>
            </a:r>
            <a:r>
              <a:rPr sz="2400" b="1" spc="5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курения</a:t>
            </a:r>
            <a:r>
              <a:rPr sz="2400" b="1" spc="5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риск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развития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инсульта</a:t>
            </a:r>
            <a:r>
              <a:rPr sz="2400" b="1" spc="56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снижается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до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уровня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никогда</a:t>
            </a:r>
            <a:r>
              <a:rPr sz="2400" b="1" spc="57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курившего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человека</a:t>
            </a:r>
            <a:endParaRPr sz="24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dirty="0">
                <a:latin typeface="Calibri"/>
                <a:cs typeface="Calibri"/>
              </a:rPr>
              <a:t>Через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 </a:t>
            </a:r>
            <a:r>
              <a:rPr sz="3200" spc="-25" dirty="0">
                <a:latin typeface="Calibri"/>
                <a:cs typeface="Calibri"/>
              </a:rPr>
              <a:t>год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dirty="0">
                <a:latin typeface="Calibri"/>
                <a:cs typeface="Calibri"/>
              </a:rPr>
              <a:t>Через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dirty="0">
                <a:latin typeface="Calibri"/>
                <a:cs typeface="Calibri"/>
              </a:rPr>
              <a:t>Через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 </a:t>
            </a:r>
            <a:r>
              <a:rPr sz="3200" spc="-25" dirty="0"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spc="-10" dirty="0">
                <a:latin typeface="Calibri"/>
                <a:cs typeface="Calibri"/>
              </a:rPr>
              <a:t>Никогда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15" y="5013147"/>
            <a:ext cx="1703704" cy="17037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87952" cy="23549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98881"/>
            <a:ext cx="8237220" cy="581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685" marR="2190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Отказ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от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курения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одна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из </a:t>
            </a:r>
            <a:r>
              <a:rPr sz="2800" b="1" dirty="0">
                <a:latin typeface="Calibri"/>
                <a:cs typeface="Calibri"/>
              </a:rPr>
              <a:t>самых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важных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вещей,</a:t>
            </a:r>
            <a:endParaRPr sz="2800">
              <a:latin typeface="Calibri"/>
              <a:cs typeface="Calibri"/>
            </a:endParaRPr>
          </a:p>
          <a:p>
            <a:pPr marL="3829685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которые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Вы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можете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сделать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своего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здоровья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 marR="34290" algn="just">
              <a:lnSpc>
                <a:spcPct val="100000"/>
              </a:lnSpc>
              <a:spcBef>
                <a:spcPts val="218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Укажите,</a:t>
            </a:r>
            <a:r>
              <a:rPr sz="2400" b="1" spc="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через</a:t>
            </a:r>
            <a:r>
              <a:rPr sz="2400" b="1" spc="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сколько</a:t>
            </a:r>
            <a:r>
              <a:rPr sz="2400" b="1" spc="5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лет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после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отказа</a:t>
            </a:r>
            <a:r>
              <a:rPr sz="2400" b="1" spc="5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от</a:t>
            </a:r>
            <a:r>
              <a:rPr sz="2400" b="1" spc="5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курения</a:t>
            </a:r>
            <a:r>
              <a:rPr sz="2400" b="1" spc="5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риск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развития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инсульта</a:t>
            </a:r>
            <a:r>
              <a:rPr sz="2400" b="1" spc="56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снижается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до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уровня</a:t>
            </a:r>
            <a:r>
              <a:rPr sz="2400" b="1" spc="570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никогда</a:t>
            </a:r>
            <a:r>
              <a:rPr sz="2400" b="1" spc="575" dirty="0">
                <a:solidFill>
                  <a:srgbClr val="00AF50"/>
                </a:solidFill>
                <a:latin typeface="Calibri"/>
                <a:cs typeface="Calibri"/>
              </a:rPr>
              <a:t> 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курившего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человека</a:t>
            </a:r>
            <a:endParaRPr sz="24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dirty="0">
                <a:latin typeface="Calibri"/>
                <a:cs typeface="Calibri"/>
              </a:rPr>
              <a:t>Через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 </a:t>
            </a:r>
            <a:r>
              <a:rPr sz="3200" spc="-25" dirty="0">
                <a:latin typeface="Calibri"/>
                <a:cs typeface="Calibri"/>
              </a:rPr>
              <a:t>год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Через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dirty="0">
                <a:latin typeface="Calibri"/>
                <a:cs typeface="Calibri"/>
              </a:rPr>
              <a:t>Через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 </a:t>
            </a:r>
            <a:r>
              <a:rPr sz="3200" spc="-25" dirty="0"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  <a:p>
            <a:pPr marL="7435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743585" algn="l"/>
                <a:tab pos="744220" algn="l"/>
              </a:tabLst>
            </a:pPr>
            <a:r>
              <a:rPr sz="3200" spc="-10" dirty="0">
                <a:latin typeface="Calibri"/>
                <a:cs typeface="Calibri"/>
              </a:rPr>
              <a:t>Никогда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21" y="1546529"/>
            <a:ext cx="3733291" cy="41013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83555" y="1141221"/>
            <a:ext cx="3379470" cy="4830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5575">
              <a:lnSpc>
                <a:spcPct val="998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"/>
              <a:tabLst>
                <a:tab pos="256540" algn="l"/>
              </a:tabLst>
            </a:pPr>
            <a:r>
              <a:rPr sz="2400" spc="-130" dirty="0">
                <a:solidFill>
                  <a:srgbClr val="205868"/>
                </a:solidFill>
                <a:latin typeface="Calibri"/>
                <a:cs typeface="Calibri"/>
              </a:rPr>
              <a:t>Поражение</a:t>
            </a:r>
            <a:r>
              <a:rPr sz="2400" spc="-1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мозговой </a:t>
            </a:r>
            <a:r>
              <a:rPr sz="2400" spc="-90" dirty="0">
                <a:solidFill>
                  <a:srgbClr val="205868"/>
                </a:solidFill>
                <a:latin typeface="Calibri"/>
                <a:cs typeface="Calibri"/>
              </a:rPr>
              <a:t>артерии</a:t>
            </a:r>
            <a:r>
              <a:rPr sz="2400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14" dirty="0">
                <a:solidFill>
                  <a:srgbClr val="205868"/>
                </a:solidFill>
                <a:latin typeface="Calibri"/>
                <a:cs typeface="Calibri"/>
              </a:rPr>
              <a:t>атеросклерозом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05868"/>
                </a:solidFill>
                <a:latin typeface="Calibri"/>
                <a:cs typeface="Calibri"/>
              </a:rPr>
              <a:t>– </a:t>
            </a:r>
            <a:r>
              <a:rPr sz="2400" spc="-130" dirty="0">
                <a:solidFill>
                  <a:srgbClr val="205868"/>
                </a:solidFill>
                <a:latin typeface="Calibri"/>
                <a:cs typeface="Calibri"/>
              </a:rPr>
              <a:t>образование</a:t>
            </a:r>
            <a:r>
              <a:rPr sz="2400" spc="-2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85" dirty="0">
                <a:solidFill>
                  <a:srgbClr val="205868"/>
                </a:solidFill>
                <a:latin typeface="Calibri"/>
                <a:cs typeface="Calibri"/>
              </a:rPr>
              <a:t>бляшек</a:t>
            </a:r>
            <a:r>
              <a:rPr sz="2400" spc="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05868"/>
                </a:solidFill>
                <a:latin typeface="Calibri"/>
                <a:cs typeface="Calibri"/>
              </a:rPr>
              <a:t>– </a:t>
            </a:r>
            <a:r>
              <a:rPr sz="2400" spc="-130" dirty="0">
                <a:solidFill>
                  <a:srgbClr val="205868"/>
                </a:solidFill>
                <a:latin typeface="Calibri"/>
                <a:cs typeface="Calibri"/>
              </a:rPr>
              <a:t>наростов</a:t>
            </a:r>
            <a:r>
              <a:rPr sz="2400" spc="-25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205868"/>
                </a:solidFill>
                <a:latin typeface="Calibri"/>
                <a:cs typeface="Calibri"/>
              </a:rPr>
              <a:t>из</a:t>
            </a:r>
            <a:r>
              <a:rPr sz="2400" spc="-2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14" dirty="0">
                <a:solidFill>
                  <a:srgbClr val="205868"/>
                </a:solidFill>
                <a:latin typeface="Calibri"/>
                <a:cs typeface="Calibri"/>
              </a:rPr>
              <a:t>холестерина</a:t>
            </a:r>
            <a:r>
              <a:rPr sz="2400" spc="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05868"/>
                </a:solidFill>
                <a:latin typeface="Calibri"/>
                <a:cs typeface="Calibri"/>
              </a:rPr>
              <a:t>и </a:t>
            </a:r>
            <a:r>
              <a:rPr sz="2400" spc="-90" dirty="0">
                <a:solidFill>
                  <a:srgbClr val="205868"/>
                </a:solidFill>
                <a:latin typeface="Calibri"/>
                <a:cs typeface="Calibri"/>
              </a:rPr>
              <a:t>других</a:t>
            </a:r>
            <a:r>
              <a:rPr sz="2400" spc="-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липидов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/>
              <a:buChar char=""/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  <a:buClr>
                <a:srgbClr val="C00000"/>
              </a:buClr>
              <a:buFont typeface="Wingdings"/>
              <a:buChar char=""/>
              <a:tabLst>
                <a:tab pos="256540" algn="l"/>
              </a:tabLst>
            </a:pPr>
            <a:r>
              <a:rPr sz="2400" spc="-80" dirty="0">
                <a:solidFill>
                  <a:srgbClr val="205868"/>
                </a:solidFill>
                <a:latin typeface="Calibri"/>
                <a:cs typeface="Calibri"/>
              </a:rPr>
              <a:t>Может</a:t>
            </a:r>
            <a:r>
              <a:rPr sz="2400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0" dirty="0">
                <a:solidFill>
                  <a:srgbClr val="205868"/>
                </a:solidFill>
                <a:latin typeface="Calibri"/>
                <a:cs typeface="Calibri"/>
              </a:rPr>
              <a:t>произойти</a:t>
            </a:r>
            <a:r>
              <a:rPr sz="2400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20" dirty="0">
                <a:solidFill>
                  <a:srgbClr val="205868"/>
                </a:solidFill>
                <a:latin typeface="Calibri"/>
                <a:cs typeface="Calibri"/>
              </a:rPr>
              <a:t>разрыв </a:t>
            </a:r>
            <a:r>
              <a:rPr sz="2400" spc="-85" dirty="0">
                <a:solidFill>
                  <a:srgbClr val="205868"/>
                </a:solidFill>
                <a:latin typeface="Calibri"/>
                <a:cs typeface="Calibri"/>
              </a:rPr>
              <a:t>бляшки</a:t>
            </a:r>
            <a:r>
              <a:rPr sz="2400" spc="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и</a:t>
            </a:r>
            <a:r>
              <a:rPr sz="2400" spc="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205868"/>
                </a:solidFill>
                <a:latin typeface="Calibri"/>
                <a:cs typeface="Calibri"/>
              </a:rPr>
              <a:t>образование </a:t>
            </a:r>
            <a:r>
              <a:rPr sz="2400" spc="-125" dirty="0">
                <a:solidFill>
                  <a:srgbClr val="205868"/>
                </a:solidFill>
                <a:latin typeface="Calibri"/>
                <a:cs typeface="Calibri"/>
              </a:rPr>
              <a:t>кровяного</a:t>
            </a:r>
            <a:r>
              <a:rPr sz="2400" spc="-2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205868"/>
                </a:solidFill>
                <a:latin typeface="Calibri"/>
                <a:cs typeface="Calibri"/>
              </a:rPr>
              <a:t>сгустка</a:t>
            </a:r>
            <a:r>
              <a:rPr sz="2400" spc="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2400" spc="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тромба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0000"/>
              </a:buClr>
              <a:buFont typeface="Wingdings"/>
              <a:buChar char=""/>
            </a:pPr>
            <a:endParaRPr sz="2500">
              <a:latin typeface="Calibri"/>
              <a:cs typeface="Calibri"/>
            </a:endParaRPr>
          </a:p>
          <a:p>
            <a:pPr marL="12700" marR="28575">
              <a:lnSpc>
                <a:spcPct val="99800"/>
              </a:lnSpc>
              <a:buClr>
                <a:srgbClr val="C00000"/>
              </a:buClr>
              <a:buFont typeface="Wingdings"/>
              <a:buChar char=""/>
              <a:tabLst>
                <a:tab pos="256540" algn="l"/>
              </a:tabLst>
            </a:pPr>
            <a:r>
              <a:rPr sz="2400" spc="-100" dirty="0">
                <a:solidFill>
                  <a:srgbClr val="205868"/>
                </a:solidFill>
                <a:latin typeface="Calibri"/>
                <a:cs typeface="Calibri"/>
              </a:rPr>
              <a:t>При</a:t>
            </a:r>
            <a:r>
              <a:rPr sz="2400" spc="-2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20" dirty="0">
                <a:solidFill>
                  <a:srgbClr val="205868"/>
                </a:solidFill>
                <a:latin typeface="Calibri"/>
                <a:cs typeface="Calibri"/>
              </a:rPr>
              <a:t>инсульте</a:t>
            </a:r>
            <a:r>
              <a:rPr sz="2400" spc="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205868"/>
                </a:solidFill>
                <a:latin typeface="Calibri"/>
                <a:cs typeface="Calibri"/>
              </a:rPr>
              <a:t>происходит </a:t>
            </a:r>
            <a:r>
              <a:rPr sz="2400" spc="-130" dirty="0">
                <a:solidFill>
                  <a:srgbClr val="205868"/>
                </a:solidFill>
                <a:latin typeface="Calibri"/>
                <a:cs typeface="Calibri"/>
              </a:rPr>
              <a:t>закупорка</a:t>
            </a:r>
            <a:r>
              <a:rPr sz="2400" spc="-2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30" dirty="0">
                <a:solidFill>
                  <a:srgbClr val="205868"/>
                </a:solidFill>
                <a:latin typeface="Calibri"/>
                <a:cs typeface="Calibri"/>
              </a:rPr>
              <a:t>мозговой</a:t>
            </a:r>
            <a:r>
              <a:rPr sz="2400" spc="-17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25" dirty="0">
                <a:solidFill>
                  <a:srgbClr val="205868"/>
                </a:solidFill>
                <a:latin typeface="Calibri"/>
                <a:cs typeface="Calibri"/>
              </a:rPr>
              <a:t>артерии </a:t>
            </a:r>
            <a:r>
              <a:rPr sz="2400" spc="-114" dirty="0">
                <a:solidFill>
                  <a:srgbClr val="205868"/>
                </a:solidFill>
                <a:latin typeface="Calibri"/>
                <a:cs typeface="Calibri"/>
              </a:rPr>
              <a:t>образовавшимся</a:t>
            </a:r>
            <a:r>
              <a:rPr sz="2400" spc="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тромбом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2575" y="263728"/>
            <a:ext cx="3498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205868"/>
                </a:solidFill>
              </a:rPr>
              <a:t>Ишемический</a:t>
            </a:r>
            <a:r>
              <a:rPr spc="-100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инсульт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3615" y="967995"/>
            <a:ext cx="8034020" cy="71120"/>
            <a:chOff x="583615" y="967995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241" y="420198"/>
            <a:ext cx="4884274" cy="3651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959" y="259841"/>
            <a:ext cx="4893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Польза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отказа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от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курения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915" y="1079753"/>
            <a:ext cx="6831330" cy="353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98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ИБС такой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же,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как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никогда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не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куривших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R="916305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рака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легких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составляет 30-</a:t>
            </a:r>
            <a:r>
              <a:rPr sz="1400" b="1" dirty="0">
                <a:latin typeface="Arial"/>
                <a:cs typeface="Arial"/>
              </a:rPr>
              <a:t>50%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риска</a:t>
            </a:r>
            <a:endParaRPr sz="1400">
              <a:latin typeface="Arial"/>
              <a:cs typeface="Arial"/>
            </a:endParaRPr>
          </a:p>
          <a:p>
            <a:pPr marR="916305" algn="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курильщика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R="1791970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инсульта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снижается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уровня</a:t>
            </a:r>
            <a:r>
              <a:rPr sz="1400" b="1" spc="-10" dirty="0">
                <a:latin typeface="Arial"/>
                <a:cs typeface="Arial"/>
              </a:rPr>
              <a:t> никогда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  <a:p>
            <a:pPr marR="1790064" algn="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куривших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людей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7780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Риск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ИБС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снижается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-25" dirty="0">
                <a:latin typeface="Arial"/>
                <a:cs typeface="Arial"/>
              </a:rPr>
              <a:t> 50%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4047490">
              <a:lnSpc>
                <a:spcPct val="100000"/>
              </a:lnSpc>
            </a:pPr>
            <a:r>
              <a:rPr sz="1400" b="1" spc="-20" dirty="0">
                <a:latin typeface="Arial"/>
                <a:cs typeface="Arial"/>
              </a:rPr>
              <a:t>Улучшается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функция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внешнего </a:t>
            </a:r>
            <a:r>
              <a:rPr sz="1400" b="1" dirty="0">
                <a:latin typeface="Arial"/>
                <a:cs typeface="Arial"/>
              </a:rPr>
              <a:t>дыхания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Lucida Sans"/>
                <a:cs typeface="Lucida Sans"/>
              </a:rPr>
              <a:t>–</a:t>
            </a:r>
            <a:r>
              <a:rPr sz="1400" b="1" spc="-70" dirty="0">
                <a:latin typeface="Lucida Sans"/>
                <a:cs typeface="Lucida Sans"/>
              </a:rPr>
              <a:t> </a:t>
            </a:r>
            <a:r>
              <a:rPr sz="1400" b="1" spc="-10" dirty="0">
                <a:latin typeface="Arial"/>
                <a:cs typeface="Arial"/>
              </a:rPr>
              <a:t>уменьшаются </a:t>
            </a:r>
            <a:r>
              <a:rPr sz="1400" b="1" dirty="0">
                <a:latin typeface="Arial"/>
                <a:cs typeface="Arial"/>
              </a:rPr>
              <a:t>кашель,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отёк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придаточных </a:t>
            </a:r>
            <a:r>
              <a:rPr sz="1400" b="1" dirty="0">
                <a:latin typeface="Arial"/>
                <a:cs typeface="Arial"/>
              </a:rPr>
              <a:t>пазух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носа,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усталость, одышка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9824" y="4971908"/>
            <a:ext cx="224790" cy="814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14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6600"/>
                </a:solidFill>
                <a:latin typeface="Arial"/>
                <a:cs typeface="Arial"/>
              </a:rPr>
              <a:t>месяца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3325" y="3913123"/>
            <a:ext cx="136525" cy="1014730"/>
          </a:xfrm>
          <a:custGeom>
            <a:avLst/>
            <a:gdLst/>
            <a:ahLst/>
            <a:cxnLst/>
            <a:rect l="l" t="t" r="r" b="b"/>
            <a:pathLst>
              <a:path w="136525" h="1014729">
                <a:moveTo>
                  <a:pt x="63500" y="889400"/>
                </a:moveTo>
                <a:lnTo>
                  <a:pt x="48315" y="892468"/>
                </a:lnTo>
                <a:lnTo>
                  <a:pt x="28130" y="906081"/>
                </a:lnTo>
                <a:lnTo>
                  <a:pt x="14517" y="926266"/>
                </a:lnTo>
                <a:lnTo>
                  <a:pt x="9525" y="950976"/>
                </a:lnTo>
                <a:lnTo>
                  <a:pt x="14517" y="975685"/>
                </a:lnTo>
                <a:lnTo>
                  <a:pt x="28130" y="995870"/>
                </a:lnTo>
                <a:lnTo>
                  <a:pt x="48315" y="1009483"/>
                </a:lnTo>
                <a:lnTo>
                  <a:pt x="73025" y="1014476"/>
                </a:lnTo>
                <a:lnTo>
                  <a:pt x="97734" y="1009483"/>
                </a:lnTo>
                <a:lnTo>
                  <a:pt x="117919" y="995870"/>
                </a:lnTo>
                <a:lnTo>
                  <a:pt x="131532" y="975685"/>
                </a:lnTo>
                <a:lnTo>
                  <a:pt x="136525" y="950976"/>
                </a:lnTo>
                <a:lnTo>
                  <a:pt x="63500" y="950976"/>
                </a:lnTo>
                <a:lnTo>
                  <a:pt x="63500" y="889400"/>
                </a:lnTo>
                <a:close/>
              </a:path>
              <a:path w="136525" h="1014729">
                <a:moveTo>
                  <a:pt x="73025" y="887476"/>
                </a:moveTo>
                <a:lnTo>
                  <a:pt x="63500" y="889400"/>
                </a:lnTo>
                <a:lnTo>
                  <a:pt x="63500" y="950976"/>
                </a:lnTo>
                <a:lnTo>
                  <a:pt x="82550" y="950976"/>
                </a:lnTo>
                <a:lnTo>
                  <a:pt x="82550" y="889400"/>
                </a:lnTo>
                <a:lnTo>
                  <a:pt x="73025" y="887476"/>
                </a:lnTo>
                <a:close/>
              </a:path>
              <a:path w="136525" h="1014729">
                <a:moveTo>
                  <a:pt x="82550" y="889400"/>
                </a:moveTo>
                <a:lnTo>
                  <a:pt x="82550" y="950976"/>
                </a:lnTo>
                <a:lnTo>
                  <a:pt x="136525" y="950976"/>
                </a:lnTo>
                <a:lnTo>
                  <a:pt x="131532" y="926266"/>
                </a:lnTo>
                <a:lnTo>
                  <a:pt x="117919" y="906081"/>
                </a:lnTo>
                <a:lnTo>
                  <a:pt x="97734" y="892468"/>
                </a:lnTo>
                <a:lnTo>
                  <a:pt x="82550" y="889400"/>
                </a:lnTo>
                <a:close/>
              </a:path>
              <a:path w="136525" h="1014729">
                <a:moveTo>
                  <a:pt x="63500" y="9525"/>
                </a:moveTo>
                <a:lnTo>
                  <a:pt x="63500" y="889400"/>
                </a:lnTo>
                <a:lnTo>
                  <a:pt x="73025" y="887476"/>
                </a:lnTo>
                <a:lnTo>
                  <a:pt x="82550" y="887476"/>
                </a:lnTo>
                <a:lnTo>
                  <a:pt x="82550" y="19050"/>
                </a:lnTo>
                <a:lnTo>
                  <a:pt x="73025" y="19050"/>
                </a:lnTo>
                <a:lnTo>
                  <a:pt x="63500" y="9525"/>
                </a:lnTo>
                <a:close/>
              </a:path>
              <a:path w="136525" h="1014729">
                <a:moveTo>
                  <a:pt x="82550" y="887476"/>
                </a:moveTo>
                <a:lnTo>
                  <a:pt x="73025" y="887476"/>
                </a:lnTo>
                <a:lnTo>
                  <a:pt x="82550" y="889400"/>
                </a:lnTo>
                <a:lnTo>
                  <a:pt x="82550" y="887476"/>
                </a:lnTo>
                <a:close/>
              </a:path>
              <a:path w="136525" h="1014729">
                <a:moveTo>
                  <a:pt x="78232" y="0"/>
                </a:moveTo>
                <a:lnTo>
                  <a:pt x="0" y="0"/>
                </a:lnTo>
                <a:lnTo>
                  <a:pt x="0" y="19050"/>
                </a:lnTo>
                <a:lnTo>
                  <a:pt x="63500" y="19050"/>
                </a:lnTo>
                <a:lnTo>
                  <a:pt x="63500" y="9525"/>
                </a:lnTo>
                <a:lnTo>
                  <a:pt x="82550" y="9525"/>
                </a:lnTo>
                <a:lnTo>
                  <a:pt x="82550" y="4318"/>
                </a:lnTo>
                <a:lnTo>
                  <a:pt x="78232" y="0"/>
                </a:lnTo>
                <a:close/>
              </a:path>
              <a:path w="136525" h="1014729">
                <a:moveTo>
                  <a:pt x="82550" y="9525"/>
                </a:moveTo>
                <a:lnTo>
                  <a:pt x="63500" y="9525"/>
                </a:lnTo>
                <a:lnTo>
                  <a:pt x="73025" y="19050"/>
                </a:lnTo>
                <a:lnTo>
                  <a:pt x="82550" y="19050"/>
                </a:lnTo>
                <a:lnTo>
                  <a:pt x="82550" y="95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9323" y="3327400"/>
            <a:ext cx="208279" cy="1452880"/>
          </a:xfrm>
          <a:custGeom>
            <a:avLst/>
            <a:gdLst/>
            <a:ahLst/>
            <a:cxnLst/>
            <a:rect l="l" t="t" r="r" b="b"/>
            <a:pathLst>
              <a:path w="208279" h="1452879">
                <a:moveTo>
                  <a:pt x="135000" y="1327423"/>
                </a:moveTo>
                <a:lnTo>
                  <a:pt x="119816" y="1330491"/>
                </a:lnTo>
                <a:lnTo>
                  <a:pt x="99631" y="1344104"/>
                </a:lnTo>
                <a:lnTo>
                  <a:pt x="86018" y="1364289"/>
                </a:lnTo>
                <a:lnTo>
                  <a:pt x="81025" y="1388999"/>
                </a:lnTo>
                <a:lnTo>
                  <a:pt x="86018" y="1413762"/>
                </a:lnTo>
                <a:lnTo>
                  <a:pt x="99631" y="1433941"/>
                </a:lnTo>
                <a:lnTo>
                  <a:pt x="119816" y="1447524"/>
                </a:lnTo>
                <a:lnTo>
                  <a:pt x="144525" y="1452499"/>
                </a:lnTo>
                <a:lnTo>
                  <a:pt x="169235" y="1447524"/>
                </a:lnTo>
                <a:lnTo>
                  <a:pt x="189420" y="1433941"/>
                </a:lnTo>
                <a:lnTo>
                  <a:pt x="203033" y="1413762"/>
                </a:lnTo>
                <a:lnTo>
                  <a:pt x="208025" y="1388999"/>
                </a:lnTo>
                <a:lnTo>
                  <a:pt x="135000" y="1388999"/>
                </a:lnTo>
                <a:lnTo>
                  <a:pt x="135000" y="1327423"/>
                </a:lnTo>
                <a:close/>
              </a:path>
              <a:path w="208279" h="1452879">
                <a:moveTo>
                  <a:pt x="144525" y="1325499"/>
                </a:moveTo>
                <a:lnTo>
                  <a:pt x="135000" y="1327423"/>
                </a:lnTo>
                <a:lnTo>
                  <a:pt x="135000" y="1388999"/>
                </a:lnTo>
                <a:lnTo>
                  <a:pt x="154050" y="1388999"/>
                </a:lnTo>
                <a:lnTo>
                  <a:pt x="154050" y="1327423"/>
                </a:lnTo>
                <a:lnTo>
                  <a:pt x="144525" y="1325499"/>
                </a:lnTo>
                <a:close/>
              </a:path>
              <a:path w="208279" h="1452879">
                <a:moveTo>
                  <a:pt x="154050" y="1327423"/>
                </a:moveTo>
                <a:lnTo>
                  <a:pt x="154050" y="1388999"/>
                </a:lnTo>
                <a:lnTo>
                  <a:pt x="208025" y="1388999"/>
                </a:lnTo>
                <a:lnTo>
                  <a:pt x="203033" y="1364289"/>
                </a:lnTo>
                <a:lnTo>
                  <a:pt x="189420" y="1344104"/>
                </a:lnTo>
                <a:lnTo>
                  <a:pt x="169235" y="1330491"/>
                </a:lnTo>
                <a:lnTo>
                  <a:pt x="154050" y="1327423"/>
                </a:lnTo>
                <a:close/>
              </a:path>
              <a:path w="208279" h="1452879">
                <a:moveTo>
                  <a:pt x="135000" y="9525"/>
                </a:moveTo>
                <a:lnTo>
                  <a:pt x="135000" y="1327423"/>
                </a:lnTo>
                <a:lnTo>
                  <a:pt x="144525" y="1325499"/>
                </a:lnTo>
                <a:lnTo>
                  <a:pt x="154050" y="1325499"/>
                </a:lnTo>
                <a:lnTo>
                  <a:pt x="154050" y="19050"/>
                </a:lnTo>
                <a:lnTo>
                  <a:pt x="144525" y="19050"/>
                </a:lnTo>
                <a:lnTo>
                  <a:pt x="135000" y="9525"/>
                </a:lnTo>
                <a:close/>
              </a:path>
              <a:path w="208279" h="1452879">
                <a:moveTo>
                  <a:pt x="154050" y="1325499"/>
                </a:moveTo>
                <a:lnTo>
                  <a:pt x="144525" y="1325499"/>
                </a:lnTo>
                <a:lnTo>
                  <a:pt x="154050" y="1327423"/>
                </a:lnTo>
                <a:lnTo>
                  <a:pt x="154050" y="1325499"/>
                </a:lnTo>
                <a:close/>
              </a:path>
              <a:path w="208279" h="1452879">
                <a:moveTo>
                  <a:pt x="149733" y="0"/>
                </a:moveTo>
                <a:lnTo>
                  <a:pt x="0" y="0"/>
                </a:lnTo>
                <a:lnTo>
                  <a:pt x="0" y="19050"/>
                </a:lnTo>
                <a:lnTo>
                  <a:pt x="135000" y="19050"/>
                </a:lnTo>
                <a:lnTo>
                  <a:pt x="135000" y="9525"/>
                </a:lnTo>
                <a:lnTo>
                  <a:pt x="154050" y="9525"/>
                </a:lnTo>
                <a:lnTo>
                  <a:pt x="154050" y="4317"/>
                </a:lnTo>
                <a:lnTo>
                  <a:pt x="149733" y="0"/>
                </a:lnTo>
                <a:close/>
              </a:path>
              <a:path w="208279" h="1452879">
                <a:moveTo>
                  <a:pt x="154050" y="9525"/>
                </a:moveTo>
                <a:lnTo>
                  <a:pt x="135000" y="9525"/>
                </a:lnTo>
                <a:lnTo>
                  <a:pt x="144525" y="19050"/>
                </a:lnTo>
                <a:lnTo>
                  <a:pt x="154050" y="19050"/>
                </a:lnTo>
                <a:lnTo>
                  <a:pt x="154050" y="95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0600" y="2601848"/>
            <a:ext cx="311150" cy="2011680"/>
          </a:xfrm>
          <a:custGeom>
            <a:avLst/>
            <a:gdLst/>
            <a:ahLst/>
            <a:cxnLst/>
            <a:rect l="l" t="t" r="r" b="b"/>
            <a:pathLst>
              <a:path w="311150" h="2011679">
                <a:moveTo>
                  <a:pt x="238125" y="1886350"/>
                </a:moveTo>
                <a:lnTo>
                  <a:pt x="222940" y="1889418"/>
                </a:lnTo>
                <a:lnTo>
                  <a:pt x="202755" y="1903031"/>
                </a:lnTo>
                <a:lnTo>
                  <a:pt x="189142" y="1923216"/>
                </a:lnTo>
                <a:lnTo>
                  <a:pt x="184150" y="1947926"/>
                </a:lnTo>
                <a:lnTo>
                  <a:pt x="189142" y="1972635"/>
                </a:lnTo>
                <a:lnTo>
                  <a:pt x="202755" y="1992820"/>
                </a:lnTo>
                <a:lnTo>
                  <a:pt x="222940" y="2006433"/>
                </a:lnTo>
                <a:lnTo>
                  <a:pt x="247650" y="2011426"/>
                </a:lnTo>
                <a:lnTo>
                  <a:pt x="272359" y="2006433"/>
                </a:lnTo>
                <a:lnTo>
                  <a:pt x="292544" y="1992820"/>
                </a:lnTo>
                <a:lnTo>
                  <a:pt x="306157" y="1972635"/>
                </a:lnTo>
                <a:lnTo>
                  <a:pt x="311150" y="1947926"/>
                </a:lnTo>
                <a:lnTo>
                  <a:pt x="238125" y="1947926"/>
                </a:lnTo>
                <a:lnTo>
                  <a:pt x="238125" y="1886350"/>
                </a:lnTo>
                <a:close/>
              </a:path>
              <a:path w="311150" h="2011679">
                <a:moveTo>
                  <a:pt x="247650" y="1884426"/>
                </a:moveTo>
                <a:lnTo>
                  <a:pt x="238125" y="1886350"/>
                </a:lnTo>
                <a:lnTo>
                  <a:pt x="238125" y="1947926"/>
                </a:lnTo>
                <a:lnTo>
                  <a:pt x="257175" y="1947926"/>
                </a:lnTo>
                <a:lnTo>
                  <a:pt x="257175" y="1886350"/>
                </a:lnTo>
                <a:lnTo>
                  <a:pt x="247650" y="1884426"/>
                </a:lnTo>
                <a:close/>
              </a:path>
              <a:path w="311150" h="2011679">
                <a:moveTo>
                  <a:pt x="257175" y="1886350"/>
                </a:moveTo>
                <a:lnTo>
                  <a:pt x="257175" y="1947926"/>
                </a:lnTo>
                <a:lnTo>
                  <a:pt x="311150" y="1947926"/>
                </a:lnTo>
                <a:lnTo>
                  <a:pt x="306157" y="1923216"/>
                </a:lnTo>
                <a:lnTo>
                  <a:pt x="292544" y="1903031"/>
                </a:lnTo>
                <a:lnTo>
                  <a:pt x="272359" y="1889418"/>
                </a:lnTo>
                <a:lnTo>
                  <a:pt x="257175" y="1886350"/>
                </a:lnTo>
                <a:close/>
              </a:path>
              <a:path w="311150" h="2011679">
                <a:moveTo>
                  <a:pt x="238125" y="9525"/>
                </a:moveTo>
                <a:lnTo>
                  <a:pt x="238125" y="1886350"/>
                </a:lnTo>
                <a:lnTo>
                  <a:pt x="247650" y="1884426"/>
                </a:lnTo>
                <a:lnTo>
                  <a:pt x="257175" y="1884426"/>
                </a:lnTo>
                <a:lnTo>
                  <a:pt x="257175" y="19050"/>
                </a:lnTo>
                <a:lnTo>
                  <a:pt x="247650" y="19050"/>
                </a:lnTo>
                <a:lnTo>
                  <a:pt x="238125" y="9525"/>
                </a:lnTo>
                <a:close/>
              </a:path>
              <a:path w="311150" h="2011679">
                <a:moveTo>
                  <a:pt x="257175" y="1884426"/>
                </a:moveTo>
                <a:lnTo>
                  <a:pt x="247650" y="1884426"/>
                </a:lnTo>
                <a:lnTo>
                  <a:pt x="257175" y="1886350"/>
                </a:lnTo>
                <a:lnTo>
                  <a:pt x="257175" y="1884426"/>
                </a:lnTo>
                <a:close/>
              </a:path>
              <a:path w="311150" h="2011679">
                <a:moveTo>
                  <a:pt x="252857" y="0"/>
                </a:moveTo>
                <a:lnTo>
                  <a:pt x="0" y="0"/>
                </a:lnTo>
                <a:lnTo>
                  <a:pt x="0" y="19050"/>
                </a:lnTo>
                <a:lnTo>
                  <a:pt x="238125" y="19050"/>
                </a:lnTo>
                <a:lnTo>
                  <a:pt x="238125" y="9525"/>
                </a:lnTo>
                <a:lnTo>
                  <a:pt x="257175" y="9525"/>
                </a:lnTo>
                <a:lnTo>
                  <a:pt x="257175" y="4317"/>
                </a:lnTo>
                <a:lnTo>
                  <a:pt x="252857" y="0"/>
                </a:lnTo>
                <a:close/>
              </a:path>
              <a:path w="311150" h="2011679">
                <a:moveTo>
                  <a:pt x="257175" y="9525"/>
                </a:moveTo>
                <a:lnTo>
                  <a:pt x="238125" y="9525"/>
                </a:lnTo>
                <a:lnTo>
                  <a:pt x="247650" y="19050"/>
                </a:lnTo>
                <a:lnTo>
                  <a:pt x="257175" y="19050"/>
                </a:lnTo>
                <a:lnTo>
                  <a:pt x="257175" y="95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53250" y="1762125"/>
            <a:ext cx="391160" cy="3821429"/>
            <a:chOff x="6953250" y="1762125"/>
            <a:chExt cx="391160" cy="3821429"/>
          </a:xfrm>
        </p:grpSpPr>
        <p:sp>
          <p:nvSpPr>
            <p:cNvPr id="10" name="object 10"/>
            <p:cNvSpPr/>
            <p:nvPr/>
          </p:nvSpPr>
          <p:spPr>
            <a:xfrm>
              <a:off x="6953250" y="1762125"/>
              <a:ext cx="287655" cy="2703830"/>
            </a:xfrm>
            <a:custGeom>
              <a:avLst/>
              <a:gdLst/>
              <a:ahLst/>
              <a:cxnLst/>
              <a:rect l="l" t="t" r="r" b="b"/>
              <a:pathLst>
                <a:path w="287654" h="2703829">
                  <a:moveTo>
                    <a:pt x="214249" y="2578373"/>
                  </a:moveTo>
                  <a:lnTo>
                    <a:pt x="199064" y="2581441"/>
                  </a:lnTo>
                  <a:lnTo>
                    <a:pt x="178879" y="2595054"/>
                  </a:lnTo>
                  <a:lnTo>
                    <a:pt x="165266" y="2615239"/>
                  </a:lnTo>
                  <a:lnTo>
                    <a:pt x="160274" y="2639949"/>
                  </a:lnTo>
                  <a:lnTo>
                    <a:pt x="165266" y="2664712"/>
                  </a:lnTo>
                  <a:lnTo>
                    <a:pt x="178879" y="2684891"/>
                  </a:lnTo>
                  <a:lnTo>
                    <a:pt x="199064" y="2698474"/>
                  </a:lnTo>
                  <a:lnTo>
                    <a:pt x="223774" y="2703449"/>
                  </a:lnTo>
                  <a:lnTo>
                    <a:pt x="248537" y="2698474"/>
                  </a:lnTo>
                  <a:lnTo>
                    <a:pt x="268716" y="2684891"/>
                  </a:lnTo>
                  <a:lnTo>
                    <a:pt x="282299" y="2664712"/>
                  </a:lnTo>
                  <a:lnTo>
                    <a:pt x="287274" y="2639949"/>
                  </a:lnTo>
                  <a:lnTo>
                    <a:pt x="214249" y="2639949"/>
                  </a:lnTo>
                  <a:lnTo>
                    <a:pt x="214249" y="2578373"/>
                  </a:lnTo>
                  <a:close/>
                </a:path>
                <a:path w="287654" h="2703829">
                  <a:moveTo>
                    <a:pt x="223774" y="2576449"/>
                  </a:moveTo>
                  <a:lnTo>
                    <a:pt x="214269" y="2578369"/>
                  </a:lnTo>
                  <a:lnTo>
                    <a:pt x="214249" y="2639949"/>
                  </a:lnTo>
                  <a:lnTo>
                    <a:pt x="233299" y="2639949"/>
                  </a:lnTo>
                  <a:lnTo>
                    <a:pt x="233299" y="2578369"/>
                  </a:lnTo>
                  <a:lnTo>
                    <a:pt x="223774" y="2576449"/>
                  </a:lnTo>
                  <a:close/>
                </a:path>
                <a:path w="287654" h="2703829">
                  <a:moveTo>
                    <a:pt x="233299" y="2578369"/>
                  </a:moveTo>
                  <a:lnTo>
                    <a:pt x="233299" y="2639949"/>
                  </a:lnTo>
                  <a:lnTo>
                    <a:pt x="287274" y="2639949"/>
                  </a:lnTo>
                  <a:lnTo>
                    <a:pt x="282299" y="2615239"/>
                  </a:lnTo>
                  <a:lnTo>
                    <a:pt x="268716" y="2595054"/>
                  </a:lnTo>
                  <a:lnTo>
                    <a:pt x="248537" y="2581441"/>
                  </a:lnTo>
                  <a:lnTo>
                    <a:pt x="233299" y="2578369"/>
                  </a:lnTo>
                  <a:close/>
                </a:path>
                <a:path w="287654" h="2703829">
                  <a:moveTo>
                    <a:pt x="214249" y="9525"/>
                  </a:moveTo>
                  <a:lnTo>
                    <a:pt x="214249" y="2578373"/>
                  </a:lnTo>
                  <a:lnTo>
                    <a:pt x="223774" y="2576449"/>
                  </a:lnTo>
                  <a:lnTo>
                    <a:pt x="233299" y="2576449"/>
                  </a:lnTo>
                  <a:lnTo>
                    <a:pt x="233299" y="19050"/>
                  </a:lnTo>
                  <a:lnTo>
                    <a:pt x="223774" y="19050"/>
                  </a:lnTo>
                  <a:lnTo>
                    <a:pt x="214249" y="9525"/>
                  </a:lnTo>
                  <a:close/>
                </a:path>
                <a:path w="287654" h="2703829">
                  <a:moveTo>
                    <a:pt x="233299" y="2576449"/>
                  </a:moveTo>
                  <a:lnTo>
                    <a:pt x="223774" y="2576449"/>
                  </a:lnTo>
                  <a:lnTo>
                    <a:pt x="233299" y="2578369"/>
                  </a:lnTo>
                  <a:lnTo>
                    <a:pt x="233299" y="2576449"/>
                  </a:lnTo>
                  <a:close/>
                </a:path>
                <a:path w="287654" h="2703829">
                  <a:moveTo>
                    <a:pt x="22910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4249" y="19050"/>
                  </a:lnTo>
                  <a:lnTo>
                    <a:pt x="214249" y="9525"/>
                  </a:lnTo>
                  <a:lnTo>
                    <a:pt x="233299" y="9525"/>
                  </a:lnTo>
                  <a:lnTo>
                    <a:pt x="233299" y="4317"/>
                  </a:lnTo>
                  <a:lnTo>
                    <a:pt x="229107" y="0"/>
                  </a:lnTo>
                  <a:close/>
                </a:path>
                <a:path w="287654" h="2703829">
                  <a:moveTo>
                    <a:pt x="233299" y="9525"/>
                  </a:moveTo>
                  <a:lnTo>
                    <a:pt x="214249" y="9525"/>
                  </a:lnTo>
                  <a:lnTo>
                    <a:pt x="223774" y="19050"/>
                  </a:lnTo>
                  <a:lnTo>
                    <a:pt x="233299" y="19050"/>
                  </a:lnTo>
                  <a:lnTo>
                    <a:pt x="233299" y="95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4751" y="4313237"/>
              <a:ext cx="314325" cy="1265555"/>
            </a:xfrm>
            <a:custGeom>
              <a:avLst/>
              <a:gdLst/>
              <a:ahLst/>
              <a:cxnLst/>
              <a:rect l="l" t="t" r="r" b="b"/>
              <a:pathLst>
                <a:path w="314325" h="1265554">
                  <a:moveTo>
                    <a:pt x="0" y="1265237"/>
                  </a:moveTo>
                  <a:lnTo>
                    <a:pt x="314325" y="1265237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126523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812023" y="1225550"/>
            <a:ext cx="392430" cy="4086860"/>
            <a:chOff x="7812023" y="1225550"/>
            <a:chExt cx="392430" cy="4086860"/>
          </a:xfrm>
        </p:grpSpPr>
        <p:sp>
          <p:nvSpPr>
            <p:cNvPr id="13" name="object 13"/>
            <p:cNvSpPr/>
            <p:nvPr/>
          </p:nvSpPr>
          <p:spPr>
            <a:xfrm>
              <a:off x="7812023" y="1225550"/>
              <a:ext cx="311150" cy="3037205"/>
            </a:xfrm>
            <a:custGeom>
              <a:avLst/>
              <a:gdLst/>
              <a:ahLst/>
              <a:cxnLst/>
              <a:rect l="l" t="t" r="r" b="b"/>
              <a:pathLst>
                <a:path w="311150" h="3037204">
                  <a:moveTo>
                    <a:pt x="238125" y="2911748"/>
                  </a:moveTo>
                  <a:lnTo>
                    <a:pt x="222940" y="2914816"/>
                  </a:lnTo>
                  <a:lnTo>
                    <a:pt x="202755" y="2928429"/>
                  </a:lnTo>
                  <a:lnTo>
                    <a:pt x="189142" y="2948614"/>
                  </a:lnTo>
                  <a:lnTo>
                    <a:pt x="184150" y="2973324"/>
                  </a:lnTo>
                  <a:lnTo>
                    <a:pt x="189142" y="2998087"/>
                  </a:lnTo>
                  <a:lnTo>
                    <a:pt x="202755" y="3018266"/>
                  </a:lnTo>
                  <a:lnTo>
                    <a:pt x="222940" y="3031849"/>
                  </a:lnTo>
                  <a:lnTo>
                    <a:pt x="247650" y="3036824"/>
                  </a:lnTo>
                  <a:lnTo>
                    <a:pt x="272413" y="3031849"/>
                  </a:lnTo>
                  <a:lnTo>
                    <a:pt x="292592" y="3018266"/>
                  </a:lnTo>
                  <a:lnTo>
                    <a:pt x="306175" y="2998087"/>
                  </a:lnTo>
                  <a:lnTo>
                    <a:pt x="311150" y="2973324"/>
                  </a:lnTo>
                  <a:lnTo>
                    <a:pt x="238125" y="2973324"/>
                  </a:lnTo>
                  <a:lnTo>
                    <a:pt x="238125" y="2911748"/>
                  </a:lnTo>
                  <a:close/>
                </a:path>
                <a:path w="311150" h="3037204">
                  <a:moveTo>
                    <a:pt x="247650" y="2909824"/>
                  </a:moveTo>
                  <a:lnTo>
                    <a:pt x="238145" y="2911744"/>
                  </a:lnTo>
                  <a:lnTo>
                    <a:pt x="238125" y="2973324"/>
                  </a:lnTo>
                  <a:lnTo>
                    <a:pt x="257175" y="2973324"/>
                  </a:lnTo>
                  <a:lnTo>
                    <a:pt x="257175" y="2911744"/>
                  </a:lnTo>
                  <a:lnTo>
                    <a:pt x="247650" y="2909824"/>
                  </a:lnTo>
                  <a:close/>
                </a:path>
                <a:path w="311150" h="3037204">
                  <a:moveTo>
                    <a:pt x="257175" y="2911744"/>
                  </a:moveTo>
                  <a:lnTo>
                    <a:pt x="257175" y="2973324"/>
                  </a:lnTo>
                  <a:lnTo>
                    <a:pt x="311150" y="2973324"/>
                  </a:lnTo>
                  <a:lnTo>
                    <a:pt x="306175" y="2948614"/>
                  </a:lnTo>
                  <a:lnTo>
                    <a:pt x="292592" y="2928429"/>
                  </a:lnTo>
                  <a:lnTo>
                    <a:pt x="272413" y="2914816"/>
                  </a:lnTo>
                  <a:lnTo>
                    <a:pt x="257175" y="2911744"/>
                  </a:lnTo>
                  <a:close/>
                </a:path>
                <a:path w="311150" h="3037204">
                  <a:moveTo>
                    <a:pt x="238125" y="9525"/>
                  </a:moveTo>
                  <a:lnTo>
                    <a:pt x="238125" y="2911748"/>
                  </a:lnTo>
                  <a:lnTo>
                    <a:pt x="247650" y="2909824"/>
                  </a:lnTo>
                  <a:lnTo>
                    <a:pt x="257175" y="2909823"/>
                  </a:lnTo>
                  <a:lnTo>
                    <a:pt x="257175" y="19050"/>
                  </a:lnTo>
                  <a:lnTo>
                    <a:pt x="247650" y="19050"/>
                  </a:lnTo>
                  <a:lnTo>
                    <a:pt x="238125" y="9525"/>
                  </a:lnTo>
                  <a:close/>
                </a:path>
                <a:path w="311150" h="3037204">
                  <a:moveTo>
                    <a:pt x="257175" y="2909823"/>
                  </a:moveTo>
                  <a:lnTo>
                    <a:pt x="247650" y="2909824"/>
                  </a:lnTo>
                  <a:lnTo>
                    <a:pt x="257175" y="2911744"/>
                  </a:lnTo>
                  <a:lnTo>
                    <a:pt x="257175" y="2909823"/>
                  </a:lnTo>
                  <a:close/>
                </a:path>
                <a:path w="311150" h="3037204">
                  <a:moveTo>
                    <a:pt x="25298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38125" y="19050"/>
                  </a:lnTo>
                  <a:lnTo>
                    <a:pt x="238125" y="9525"/>
                  </a:lnTo>
                  <a:lnTo>
                    <a:pt x="257175" y="9525"/>
                  </a:lnTo>
                  <a:lnTo>
                    <a:pt x="257175" y="4317"/>
                  </a:lnTo>
                  <a:lnTo>
                    <a:pt x="252983" y="0"/>
                  </a:lnTo>
                  <a:close/>
                </a:path>
                <a:path w="311150" h="3037204">
                  <a:moveTo>
                    <a:pt x="257175" y="9525"/>
                  </a:moveTo>
                  <a:lnTo>
                    <a:pt x="238125" y="9525"/>
                  </a:lnTo>
                  <a:lnTo>
                    <a:pt x="247650" y="19050"/>
                  </a:lnTo>
                  <a:lnTo>
                    <a:pt x="257175" y="19050"/>
                  </a:lnTo>
                  <a:lnTo>
                    <a:pt x="257175" y="95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5175" y="4043426"/>
              <a:ext cx="314325" cy="1263650"/>
            </a:xfrm>
            <a:custGeom>
              <a:avLst/>
              <a:gdLst/>
              <a:ahLst/>
              <a:cxnLst/>
              <a:rect l="l" t="t" r="r" b="b"/>
              <a:pathLst>
                <a:path w="314325" h="1263650">
                  <a:moveTo>
                    <a:pt x="0" y="1263650"/>
                  </a:moveTo>
                  <a:lnTo>
                    <a:pt x="314325" y="1263650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12636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20383" y="5042748"/>
            <a:ext cx="252095" cy="525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dirty="0">
                <a:solidFill>
                  <a:srgbClr val="E36C09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E36C09"/>
                </a:solidFill>
                <a:latin typeface="Arial"/>
                <a:cs typeface="Arial"/>
              </a:rPr>
              <a:t>год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18859" y="4757928"/>
            <a:ext cx="789940" cy="1111885"/>
            <a:chOff x="6118859" y="4757928"/>
            <a:chExt cx="789940" cy="111188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203" y="5668627"/>
              <a:ext cx="287481" cy="200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8859" y="4757928"/>
              <a:ext cx="789432" cy="10515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45206" y="4988424"/>
            <a:ext cx="42227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5</a:t>
            </a:r>
            <a:r>
              <a:rPr sz="28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AF50"/>
                </a:solidFill>
                <a:latin typeface="Arial"/>
                <a:cs typeface="Arial"/>
              </a:rPr>
              <a:t>лет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9708" y="4663895"/>
            <a:ext cx="224790" cy="563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10</a:t>
            </a:r>
            <a:r>
              <a:rPr sz="1400" b="1" spc="-25" dirty="0">
                <a:solidFill>
                  <a:srgbClr val="FF6600"/>
                </a:solidFill>
                <a:latin typeface="Arial"/>
                <a:cs typeface="Arial"/>
              </a:rPr>
              <a:t> лет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30260" y="4393706"/>
            <a:ext cx="224790" cy="563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solidFill>
                  <a:srgbClr val="FF6600"/>
                </a:solidFill>
                <a:latin typeface="Arial"/>
                <a:cs typeface="Arial"/>
              </a:rPr>
              <a:t>15</a:t>
            </a:r>
            <a:r>
              <a:rPr sz="1400" b="1" spc="-25" dirty="0">
                <a:solidFill>
                  <a:srgbClr val="FF6600"/>
                </a:solidFill>
                <a:latin typeface="Arial"/>
                <a:cs typeface="Arial"/>
              </a:rPr>
              <a:t> лет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4762" y="6161087"/>
            <a:ext cx="9153525" cy="701675"/>
            <a:chOff x="-4762" y="6161087"/>
            <a:chExt cx="9153525" cy="701675"/>
          </a:xfrm>
        </p:grpSpPr>
        <p:sp>
          <p:nvSpPr>
            <p:cNvPr id="23" name="object 23"/>
            <p:cNvSpPr/>
            <p:nvPr/>
          </p:nvSpPr>
          <p:spPr>
            <a:xfrm>
              <a:off x="0" y="616585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3936" y="692147"/>
                  </a:moveTo>
                  <a:lnTo>
                    <a:pt x="9143936" y="0"/>
                  </a:lnTo>
                  <a:lnTo>
                    <a:pt x="0" y="0"/>
                  </a:lnTo>
                  <a:lnTo>
                    <a:pt x="0" y="692147"/>
                  </a:lnTo>
                  <a:lnTo>
                    <a:pt x="9143936" y="692147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16585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3936" y="692147"/>
                  </a:moveTo>
                  <a:lnTo>
                    <a:pt x="9143936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2930" y="6220764"/>
            <a:ext cx="7858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of Smoking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cessation:</a:t>
            </a:r>
            <a:r>
              <a:rPr sz="12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12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Counsellors and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practioners.</a:t>
            </a:r>
            <a:r>
              <a:rPr sz="12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Andy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McEwen,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Hajek,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Hayden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McRobbie</a:t>
            </a:r>
            <a:r>
              <a:rPr sz="12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West.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Press,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Blackwell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publishing.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116586"/>
            <a:ext cx="2418334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85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9144000" y="0"/>
                </a:moveTo>
                <a:lnTo>
                  <a:pt x="0" y="0"/>
                </a:lnTo>
                <a:lnTo>
                  <a:pt x="0" y="692150"/>
                </a:lnTo>
                <a:lnTo>
                  <a:pt x="9144000" y="692150"/>
                </a:lnTo>
                <a:lnTo>
                  <a:pt x="9144000" y="0"/>
                </a:lnTo>
                <a:close/>
              </a:path>
            </a:pathLst>
          </a:custGeom>
          <a:solidFill>
            <a:srgbClr val="C1F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06" y="6348171"/>
            <a:ext cx="7160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рекомендации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«Кардиоваскулярная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профилактика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364" y="473546"/>
            <a:ext cx="3267727" cy="3697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6414" y="317119"/>
            <a:ext cx="749427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AF50"/>
                </a:solidFill>
              </a:rPr>
              <a:t>Здоровое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spc="-10" dirty="0">
                <a:solidFill>
                  <a:srgbClr val="00AF50"/>
                </a:solidFill>
              </a:rPr>
              <a:t>питание</a:t>
            </a:r>
            <a:endParaRPr sz="3200"/>
          </a:p>
          <a:p>
            <a:pPr marL="12700" marR="5080" algn="ctr">
              <a:lnSpc>
                <a:spcPct val="100000"/>
              </a:lnSpc>
              <a:spcBef>
                <a:spcPts val="75"/>
              </a:spcBef>
            </a:pPr>
            <a:r>
              <a:rPr sz="2000" spc="-10" dirty="0">
                <a:solidFill>
                  <a:srgbClr val="585858"/>
                </a:solidFill>
              </a:rPr>
              <a:t>рекомендуется</a:t>
            </a:r>
            <a:r>
              <a:rPr sz="2000" spc="-5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как</a:t>
            </a:r>
            <a:r>
              <a:rPr sz="2000" spc="-3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основа</a:t>
            </a:r>
            <a:r>
              <a:rPr sz="2000" spc="-5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</a:t>
            </a:r>
            <a:r>
              <a:rPr sz="2000" spc="-1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важнейший</a:t>
            </a:r>
            <a:r>
              <a:rPr sz="2000" spc="-3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компонент</a:t>
            </a:r>
            <a:r>
              <a:rPr sz="2000" spc="-45" dirty="0">
                <a:solidFill>
                  <a:srgbClr val="585858"/>
                </a:solidFill>
              </a:rPr>
              <a:t> </a:t>
            </a:r>
            <a:r>
              <a:rPr sz="2000" spc="-10" dirty="0">
                <a:solidFill>
                  <a:srgbClr val="585858"/>
                </a:solidFill>
              </a:rPr>
              <a:t>профилактики сердечно-сосудистых</a:t>
            </a:r>
            <a:r>
              <a:rPr sz="2000" spc="-5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заболеваний</a:t>
            </a:r>
            <a:r>
              <a:rPr sz="2000" spc="-4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</a:t>
            </a:r>
            <a:r>
              <a:rPr sz="2000" spc="-2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их</a:t>
            </a:r>
            <a:r>
              <a:rPr sz="2000" spc="-5" dirty="0">
                <a:solidFill>
                  <a:srgbClr val="585858"/>
                </a:solidFill>
              </a:rPr>
              <a:t> </a:t>
            </a:r>
            <a:r>
              <a:rPr sz="2000" spc="-10" dirty="0">
                <a:solidFill>
                  <a:srgbClr val="585858"/>
                </a:solidFill>
              </a:rPr>
              <a:t>осложнений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20" y="1628800"/>
            <a:ext cx="47625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759078"/>
            <a:ext cx="78568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4591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6600"/>
                </a:solidFill>
              </a:rPr>
              <a:t>Какая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самая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главная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рекомендация</a:t>
            </a:r>
            <a:r>
              <a:rPr sz="3200" spc="-50" dirty="0">
                <a:solidFill>
                  <a:srgbClr val="336600"/>
                </a:solidFill>
              </a:rPr>
              <a:t> </a:t>
            </a:r>
            <a:r>
              <a:rPr sz="3200" spc="-35" dirty="0">
                <a:solidFill>
                  <a:srgbClr val="336600"/>
                </a:solidFill>
              </a:rPr>
              <a:t>по </a:t>
            </a:r>
            <a:r>
              <a:rPr sz="3200" dirty="0">
                <a:solidFill>
                  <a:srgbClr val="336600"/>
                </a:solidFill>
              </a:rPr>
              <a:t>здоровому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питанию</a:t>
            </a:r>
            <a:r>
              <a:rPr sz="3200" spc="-5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способствует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solidFill>
                  <a:srgbClr val="336600"/>
                </a:solidFill>
              </a:rPr>
              <a:t>профилактике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инфаркта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миокарда</a:t>
            </a:r>
            <a:r>
              <a:rPr sz="3200" spc="-9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</a:t>
            </a:r>
            <a:r>
              <a:rPr sz="3200" spc="-4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других </a:t>
            </a:r>
            <a:r>
              <a:rPr sz="3200" spc="-20" dirty="0">
                <a:solidFill>
                  <a:srgbClr val="336600"/>
                </a:solidFill>
              </a:rPr>
              <a:t>сердечно-</a:t>
            </a:r>
            <a:r>
              <a:rPr sz="3200" spc="-10" dirty="0">
                <a:solidFill>
                  <a:srgbClr val="336600"/>
                </a:solidFill>
              </a:rPr>
              <a:t>сосудистых</a:t>
            </a:r>
            <a:r>
              <a:rPr sz="3200" spc="-2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заболеваний?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075" y="4877441"/>
            <a:ext cx="2745702" cy="191679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58" y="759078"/>
            <a:ext cx="78568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4591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6600"/>
                </a:solidFill>
              </a:rPr>
              <a:t>Какая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самая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главная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рекомендация</a:t>
            </a:r>
            <a:r>
              <a:rPr sz="3200" spc="-50" dirty="0">
                <a:solidFill>
                  <a:srgbClr val="336600"/>
                </a:solidFill>
              </a:rPr>
              <a:t> </a:t>
            </a:r>
            <a:r>
              <a:rPr sz="3200" spc="-35" dirty="0">
                <a:solidFill>
                  <a:srgbClr val="336600"/>
                </a:solidFill>
              </a:rPr>
              <a:t>по </a:t>
            </a:r>
            <a:r>
              <a:rPr sz="3200" dirty="0">
                <a:solidFill>
                  <a:srgbClr val="336600"/>
                </a:solidFill>
              </a:rPr>
              <a:t>здоровому</a:t>
            </a:r>
            <a:r>
              <a:rPr sz="3200" spc="-7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питанию</a:t>
            </a:r>
            <a:r>
              <a:rPr sz="3200" spc="-5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способствует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dirty="0">
                <a:solidFill>
                  <a:srgbClr val="336600"/>
                </a:solidFill>
              </a:rPr>
              <a:t>профилактике</a:t>
            </a:r>
            <a:r>
              <a:rPr sz="3200" spc="-6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инфаркта</a:t>
            </a:r>
            <a:r>
              <a:rPr sz="3200" spc="-8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миокарда</a:t>
            </a:r>
            <a:r>
              <a:rPr sz="3200" spc="-95" dirty="0">
                <a:solidFill>
                  <a:srgbClr val="336600"/>
                </a:solidFill>
              </a:rPr>
              <a:t> </a:t>
            </a:r>
            <a:r>
              <a:rPr sz="3200" dirty="0">
                <a:solidFill>
                  <a:srgbClr val="336600"/>
                </a:solidFill>
              </a:rPr>
              <a:t>и</a:t>
            </a:r>
            <a:r>
              <a:rPr sz="3200" spc="-4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других </a:t>
            </a:r>
            <a:r>
              <a:rPr sz="3200" spc="-20" dirty="0">
                <a:solidFill>
                  <a:srgbClr val="336600"/>
                </a:solidFill>
              </a:rPr>
              <a:t>сердечно-</a:t>
            </a:r>
            <a:r>
              <a:rPr sz="3200" spc="-10" dirty="0">
                <a:solidFill>
                  <a:srgbClr val="336600"/>
                </a:solidFill>
              </a:rPr>
              <a:t>сосудистых</a:t>
            </a:r>
            <a:r>
              <a:rPr sz="3200" spc="-25" dirty="0">
                <a:solidFill>
                  <a:srgbClr val="336600"/>
                </a:solidFill>
              </a:rPr>
              <a:t> </a:t>
            </a:r>
            <a:r>
              <a:rPr sz="3200" spc="-10" dirty="0">
                <a:solidFill>
                  <a:srgbClr val="336600"/>
                </a:solidFill>
              </a:rPr>
              <a:t>заболеваний?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3564" y="3429000"/>
            <a:ext cx="8065134" cy="1384935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2860" rIns="0" bIns="0" rtlCol="0">
            <a:spAutoFit/>
          </a:bodyPr>
          <a:lstStyle/>
          <a:p>
            <a:pPr marL="101600" marR="95885" indent="455295">
              <a:lnSpc>
                <a:spcPct val="100000"/>
              </a:lnSpc>
              <a:spcBef>
                <a:spcPts val="180"/>
              </a:spcBef>
            </a:pPr>
            <a:r>
              <a:rPr sz="2800" b="1" spc="-20" dirty="0">
                <a:latin typeface="Calibri"/>
                <a:cs typeface="Calibri"/>
              </a:rPr>
              <a:t>Ежедневно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рекомендуется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употреблять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г </a:t>
            </a:r>
            <a:r>
              <a:rPr sz="2800" b="1" spc="-10" dirty="0">
                <a:latin typeface="Calibri"/>
                <a:cs typeface="Calibri"/>
              </a:rPr>
              <a:t>фруктов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(2–3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порции)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овощей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(2–3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порции)</a:t>
            </a:r>
            <a:endParaRPr sz="2800">
              <a:latin typeface="Calibri"/>
              <a:cs typeface="Calibri"/>
            </a:endParaRPr>
          </a:p>
          <a:p>
            <a:pPr marL="245554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Calibri"/>
                <a:cs typeface="Calibri"/>
              </a:rPr>
              <a:t>без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учета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картофеля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075" y="4877441"/>
            <a:ext cx="2745702" cy="19167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630" y="1112837"/>
            <a:ext cx="858719" cy="10645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2914" y="2148078"/>
            <a:ext cx="880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яблоко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5888" y="2482595"/>
            <a:ext cx="2148840" cy="1504315"/>
            <a:chOff x="3675888" y="2482595"/>
            <a:chExt cx="2148840" cy="15043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5888" y="2482595"/>
              <a:ext cx="2148839" cy="15041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14750" y="2500248"/>
              <a:ext cx="2072005" cy="1429385"/>
            </a:xfrm>
            <a:custGeom>
              <a:avLst/>
              <a:gdLst/>
              <a:ahLst/>
              <a:cxnLst/>
              <a:rect l="l" t="t" r="r" b="b"/>
              <a:pathLst>
                <a:path w="2072004" h="1429385">
                  <a:moveTo>
                    <a:pt x="1035812" y="0"/>
                  </a:moveTo>
                  <a:lnTo>
                    <a:pt x="978985" y="1057"/>
                  </a:lnTo>
                  <a:lnTo>
                    <a:pt x="922958" y="4192"/>
                  </a:lnTo>
                  <a:lnTo>
                    <a:pt x="867811" y="9352"/>
                  </a:lnTo>
                  <a:lnTo>
                    <a:pt x="813622" y="16480"/>
                  </a:lnTo>
                  <a:lnTo>
                    <a:pt x="760471" y="25523"/>
                  </a:lnTo>
                  <a:lnTo>
                    <a:pt x="708436" y="36426"/>
                  </a:lnTo>
                  <a:lnTo>
                    <a:pt x="657597" y="49135"/>
                  </a:lnTo>
                  <a:lnTo>
                    <a:pt x="608032" y="63595"/>
                  </a:lnTo>
                  <a:lnTo>
                    <a:pt x="559821" y="79751"/>
                  </a:lnTo>
                  <a:lnTo>
                    <a:pt x="513042" y="97550"/>
                  </a:lnTo>
                  <a:lnTo>
                    <a:pt x="467775" y="116936"/>
                  </a:lnTo>
                  <a:lnTo>
                    <a:pt x="424098" y="137854"/>
                  </a:lnTo>
                  <a:lnTo>
                    <a:pt x="382091" y="160252"/>
                  </a:lnTo>
                  <a:lnTo>
                    <a:pt x="341833" y="184073"/>
                  </a:lnTo>
                  <a:lnTo>
                    <a:pt x="303402" y="209264"/>
                  </a:lnTo>
                  <a:lnTo>
                    <a:pt x="266879" y="235769"/>
                  </a:lnTo>
                  <a:lnTo>
                    <a:pt x="232340" y="263535"/>
                  </a:lnTo>
                  <a:lnTo>
                    <a:pt x="199867" y="292507"/>
                  </a:lnTo>
                  <a:lnTo>
                    <a:pt x="169537" y="322630"/>
                  </a:lnTo>
                  <a:lnTo>
                    <a:pt x="141430" y="353850"/>
                  </a:lnTo>
                  <a:lnTo>
                    <a:pt x="115625" y="386112"/>
                  </a:lnTo>
                  <a:lnTo>
                    <a:pt x="92201" y="419362"/>
                  </a:lnTo>
                  <a:lnTo>
                    <a:pt x="71237" y="453544"/>
                  </a:lnTo>
                  <a:lnTo>
                    <a:pt x="52811" y="488606"/>
                  </a:lnTo>
                  <a:lnTo>
                    <a:pt x="37004" y="524492"/>
                  </a:lnTo>
                  <a:lnTo>
                    <a:pt x="23893" y="561147"/>
                  </a:lnTo>
                  <a:lnTo>
                    <a:pt x="13558" y="598518"/>
                  </a:lnTo>
                  <a:lnTo>
                    <a:pt x="6078" y="636549"/>
                  </a:lnTo>
                  <a:lnTo>
                    <a:pt x="1532" y="675186"/>
                  </a:lnTo>
                  <a:lnTo>
                    <a:pt x="0" y="714375"/>
                  </a:lnTo>
                  <a:lnTo>
                    <a:pt x="1532" y="753575"/>
                  </a:lnTo>
                  <a:lnTo>
                    <a:pt x="6078" y="792224"/>
                  </a:lnTo>
                  <a:lnTo>
                    <a:pt x="13558" y="830266"/>
                  </a:lnTo>
                  <a:lnTo>
                    <a:pt x="23893" y="867646"/>
                  </a:lnTo>
                  <a:lnTo>
                    <a:pt x="37004" y="904311"/>
                  </a:lnTo>
                  <a:lnTo>
                    <a:pt x="52811" y="940205"/>
                  </a:lnTo>
                  <a:lnTo>
                    <a:pt x="71237" y="975274"/>
                  </a:lnTo>
                  <a:lnTo>
                    <a:pt x="92201" y="1009464"/>
                  </a:lnTo>
                  <a:lnTo>
                    <a:pt x="115625" y="1042721"/>
                  </a:lnTo>
                  <a:lnTo>
                    <a:pt x="141430" y="1074989"/>
                  </a:lnTo>
                  <a:lnTo>
                    <a:pt x="169537" y="1106214"/>
                  </a:lnTo>
                  <a:lnTo>
                    <a:pt x="199867" y="1136342"/>
                  </a:lnTo>
                  <a:lnTo>
                    <a:pt x="232340" y="1165318"/>
                  </a:lnTo>
                  <a:lnTo>
                    <a:pt x="266879" y="1193087"/>
                  </a:lnTo>
                  <a:lnTo>
                    <a:pt x="303402" y="1219596"/>
                  </a:lnTo>
                  <a:lnTo>
                    <a:pt x="341833" y="1244790"/>
                  </a:lnTo>
                  <a:lnTo>
                    <a:pt x="382091" y="1268614"/>
                  </a:lnTo>
                  <a:lnTo>
                    <a:pt x="424098" y="1291013"/>
                  </a:lnTo>
                  <a:lnTo>
                    <a:pt x="467775" y="1311934"/>
                  </a:lnTo>
                  <a:lnTo>
                    <a:pt x="513042" y="1331322"/>
                  </a:lnTo>
                  <a:lnTo>
                    <a:pt x="559821" y="1349121"/>
                  </a:lnTo>
                  <a:lnTo>
                    <a:pt x="608032" y="1365279"/>
                  </a:lnTo>
                  <a:lnTo>
                    <a:pt x="657597" y="1379739"/>
                  </a:lnTo>
                  <a:lnTo>
                    <a:pt x="708436" y="1392449"/>
                  </a:lnTo>
                  <a:lnTo>
                    <a:pt x="760471" y="1403352"/>
                  </a:lnTo>
                  <a:lnTo>
                    <a:pt x="813622" y="1412396"/>
                  </a:lnTo>
                  <a:lnTo>
                    <a:pt x="867811" y="1419524"/>
                  </a:lnTo>
                  <a:lnTo>
                    <a:pt x="922958" y="1424684"/>
                  </a:lnTo>
                  <a:lnTo>
                    <a:pt x="978985" y="1427819"/>
                  </a:lnTo>
                  <a:lnTo>
                    <a:pt x="1035812" y="1428877"/>
                  </a:lnTo>
                  <a:lnTo>
                    <a:pt x="1092651" y="1427819"/>
                  </a:lnTo>
                  <a:lnTo>
                    <a:pt x="1148689" y="1424684"/>
                  </a:lnTo>
                  <a:lnTo>
                    <a:pt x="1203847" y="1419524"/>
                  </a:lnTo>
                  <a:lnTo>
                    <a:pt x="1258045" y="1412396"/>
                  </a:lnTo>
                  <a:lnTo>
                    <a:pt x="1311206" y="1403352"/>
                  </a:lnTo>
                  <a:lnTo>
                    <a:pt x="1363249" y="1392449"/>
                  </a:lnTo>
                  <a:lnTo>
                    <a:pt x="1414096" y="1379739"/>
                  </a:lnTo>
                  <a:lnTo>
                    <a:pt x="1463668" y="1365279"/>
                  </a:lnTo>
                  <a:lnTo>
                    <a:pt x="1511886" y="1349121"/>
                  </a:lnTo>
                  <a:lnTo>
                    <a:pt x="1558671" y="1331322"/>
                  </a:lnTo>
                  <a:lnTo>
                    <a:pt x="1603943" y="1311934"/>
                  </a:lnTo>
                  <a:lnTo>
                    <a:pt x="1647624" y="1291013"/>
                  </a:lnTo>
                  <a:lnTo>
                    <a:pt x="1689636" y="1268614"/>
                  </a:lnTo>
                  <a:lnTo>
                    <a:pt x="1729898" y="1244790"/>
                  </a:lnTo>
                  <a:lnTo>
                    <a:pt x="1768332" y="1219596"/>
                  </a:lnTo>
                  <a:lnTo>
                    <a:pt x="1804858" y="1193087"/>
                  </a:lnTo>
                  <a:lnTo>
                    <a:pt x="1839399" y="1165318"/>
                  </a:lnTo>
                  <a:lnTo>
                    <a:pt x="1871875" y="1136342"/>
                  </a:lnTo>
                  <a:lnTo>
                    <a:pt x="1902206" y="1106214"/>
                  </a:lnTo>
                  <a:lnTo>
                    <a:pt x="1930315" y="1074989"/>
                  </a:lnTo>
                  <a:lnTo>
                    <a:pt x="1956121" y="1042721"/>
                  </a:lnTo>
                  <a:lnTo>
                    <a:pt x="1979546" y="1009464"/>
                  </a:lnTo>
                  <a:lnTo>
                    <a:pt x="2000512" y="975274"/>
                  </a:lnTo>
                  <a:lnTo>
                    <a:pt x="2018938" y="940205"/>
                  </a:lnTo>
                  <a:lnTo>
                    <a:pt x="2034746" y="904311"/>
                  </a:lnTo>
                  <a:lnTo>
                    <a:pt x="2047857" y="867646"/>
                  </a:lnTo>
                  <a:lnTo>
                    <a:pt x="2058192" y="830266"/>
                  </a:lnTo>
                  <a:lnTo>
                    <a:pt x="2065672" y="792224"/>
                  </a:lnTo>
                  <a:lnTo>
                    <a:pt x="2070218" y="753575"/>
                  </a:lnTo>
                  <a:lnTo>
                    <a:pt x="2071751" y="714375"/>
                  </a:lnTo>
                  <a:lnTo>
                    <a:pt x="2070218" y="675186"/>
                  </a:lnTo>
                  <a:lnTo>
                    <a:pt x="2065672" y="636549"/>
                  </a:lnTo>
                  <a:lnTo>
                    <a:pt x="2058192" y="598518"/>
                  </a:lnTo>
                  <a:lnTo>
                    <a:pt x="2047857" y="561147"/>
                  </a:lnTo>
                  <a:lnTo>
                    <a:pt x="2034746" y="524492"/>
                  </a:lnTo>
                  <a:lnTo>
                    <a:pt x="2018938" y="488606"/>
                  </a:lnTo>
                  <a:lnTo>
                    <a:pt x="2000512" y="453544"/>
                  </a:lnTo>
                  <a:lnTo>
                    <a:pt x="1979546" y="419362"/>
                  </a:lnTo>
                  <a:lnTo>
                    <a:pt x="1956121" y="386112"/>
                  </a:lnTo>
                  <a:lnTo>
                    <a:pt x="1930315" y="353850"/>
                  </a:lnTo>
                  <a:lnTo>
                    <a:pt x="1902206" y="322630"/>
                  </a:lnTo>
                  <a:lnTo>
                    <a:pt x="1871875" y="292507"/>
                  </a:lnTo>
                  <a:lnTo>
                    <a:pt x="1839399" y="263535"/>
                  </a:lnTo>
                  <a:lnTo>
                    <a:pt x="1804858" y="235769"/>
                  </a:lnTo>
                  <a:lnTo>
                    <a:pt x="1768332" y="209264"/>
                  </a:lnTo>
                  <a:lnTo>
                    <a:pt x="1729898" y="184073"/>
                  </a:lnTo>
                  <a:lnTo>
                    <a:pt x="1689636" y="160252"/>
                  </a:lnTo>
                  <a:lnTo>
                    <a:pt x="1647624" y="137854"/>
                  </a:lnTo>
                  <a:lnTo>
                    <a:pt x="1603943" y="116936"/>
                  </a:lnTo>
                  <a:lnTo>
                    <a:pt x="1558670" y="97550"/>
                  </a:lnTo>
                  <a:lnTo>
                    <a:pt x="1511886" y="79751"/>
                  </a:lnTo>
                  <a:lnTo>
                    <a:pt x="1463668" y="63595"/>
                  </a:lnTo>
                  <a:lnTo>
                    <a:pt x="1414096" y="49135"/>
                  </a:lnTo>
                  <a:lnTo>
                    <a:pt x="1363249" y="36426"/>
                  </a:lnTo>
                  <a:lnTo>
                    <a:pt x="1311206" y="25523"/>
                  </a:lnTo>
                  <a:lnTo>
                    <a:pt x="1258045" y="16480"/>
                  </a:lnTo>
                  <a:lnTo>
                    <a:pt x="1203847" y="9352"/>
                  </a:lnTo>
                  <a:lnTo>
                    <a:pt x="1148689" y="4192"/>
                  </a:lnTo>
                  <a:lnTo>
                    <a:pt x="1092651" y="1057"/>
                  </a:lnTo>
                  <a:lnTo>
                    <a:pt x="103581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4750" y="2500248"/>
              <a:ext cx="2072005" cy="1429385"/>
            </a:xfrm>
            <a:custGeom>
              <a:avLst/>
              <a:gdLst/>
              <a:ahLst/>
              <a:cxnLst/>
              <a:rect l="l" t="t" r="r" b="b"/>
              <a:pathLst>
                <a:path w="2072004" h="1429385">
                  <a:moveTo>
                    <a:pt x="0" y="714375"/>
                  </a:moveTo>
                  <a:lnTo>
                    <a:pt x="1532" y="675186"/>
                  </a:lnTo>
                  <a:lnTo>
                    <a:pt x="6078" y="636549"/>
                  </a:lnTo>
                  <a:lnTo>
                    <a:pt x="13558" y="598518"/>
                  </a:lnTo>
                  <a:lnTo>
                    <a:pt x="23893" y="561147"/>
                  </a:lnTo>
                  <a:lnTo>
                    <a:pt x="37004" y="524492"/>
                  </a:lnTo>
                  <a:lnTo>
                    <a:pt x="52811" y="488606"/>
                  </a:lnTo>
                  <a:lnTo>
                    <a:pt x="71237" y="453544"/>
                  </a:lnTo>
                  <a:lnTo>
                    <a:pt x="92201" y="419362"/>
                  </a:lnTo>
                  <a:lnTo>
                    <a:pt x="115625" y="386112"/>
                  </a:lnTo>
                  <a:lnTo>
                    <a:pt x="141430" y="353850"/>
                  </a:lnTo>
                  <a:lnTo>
                    <a:pt x="169537" y="322630"/>
                  </a:lnTo>
                  <a:lnTo>
                    <a:pt x="199867" y="292507"/>
                  </a:lnTo>
                  <a:lnTo>
                    <a:pt x="232340" y="263535"/>
                  </a:lnTo>
                  <a:lnTo>
                    <a:pt x="266879" y="235769"/>
                  </a:lnTo>
                  <a:lnTo>
                    <a:pt x="303402" y="209264"/>
                  </a:lnTo>
                  <a:lnTo>
                    <a:pt x="341833" y="184073"/>
                  </a:lnTo>
                  <a:lnTo>
                    <a:pt x="382091" y="160252"/>
                  </a:lnTo>
                  <a:lnTo>
                    <a:pt x="424098" y="137854"/>
                  </a:lnTo>
                  <a:lnTo>
                    <a:pt x="467775" y="116936"/>
                  </a:lnTo>
                  <a:lnTo>
                    <a:pt x="513042" y="97550"/>
                  </a:lnTo>
                  <a:lnTo>
                    <a:pt x="559821" y="79751"/>
                  </a:lnTo>
                  <a:lnTo>
                    <a:pt x="608032" y="63595"/>
                  </a:lnTo>
                  <a:lnTo>
                    <a:pt x="657597" y="49135"/>
                  </a:lnTo>
                  <a:lnTo>
                    <a:pt x="708436" y="36426"/>
                  </a:lnTo>
                  <a:lnTo>
                    <a:pt x="760471" y="25523"/>
                  </a:lnTo>
                  <a:lnTo>
                    <a:pt x="813622" y="16480"/>
                  </a:lnTo>
                  <a:lnTo>
                    <a:pt x="867811" y="9352"/>
                  </a:lnTo>
                  <a:lnTo>
                    <a:pt x="922958" y="4192"/>
                  </a:lnTo>
                  <a:lnTo>
                    <a:pt x="978985" y="1057"/>
                  </a:lnTo>
                  <a:lnTo>
                    <a:pt x="1035812" y="0"/>
                  </a:lnTo>
                  <a:lnTo>
                    <a:pt x="1092651" y="1057"/>
                  </a:lnTo>
                  <a:lnTo>
                    <a:pt x="1148689" y="4192"/>
                  </a:lnTo>
                  <a:lnTo>
                    <a:pt x="1203847" y="9352"/>
                  </a:lnTo>
                  <a:lnTo>
                    <a:pt x="1258045" y="16480"/>
                  </a:lnTo>
                  <a:lnTo>
                    <a:pt x="1311206" y="25523"/>
                  </a:lnTo>
                  <a:lnTo>
                    <a:pt x="1363249" y="36426"/>
                  </a:lnTo>
                  <a:lnTo>
                    <a:pt x="1414096" y="49135"/>
                  </a:lnTo>
                  <a:lnTo>
                    <a:pt x="1463668" y="63595"/>
                  </a:lnTo>
                  <a:lnTo>
                    <a:pt x="1511886" y="79751"/>
                  </a:lnTo>
                  <a:lnTo>
                    <a:pt x="1558670" y="97550"/>
                  </a:lnTo>
                  <a:lnTo>
                    <a:pt x="1603943" y="116936"/>
                  </a:lnTo>
                  <a:lnTo>
                    <a:pt x="1647624" y="137854"/>
                  </a:lnTo>
                  <a:lnTo>
                    <a:pt x="1689636" y="160252"/>
                  </a:lnTo>
                  <a:lnTo>
                    <a:pt x="1729898" y="184073"/>
                  </a:lnTo>
                  <a:lnTo>
                    <a:pt x="1768332" y="209264"/>
                  </a:lnTo>
                  <a:lnTo>
                    <a:pt x="1804858" y="235769"/>
                  </a:lnTo>
                  <a:lnTo>
                    <a:pt x="1839399" y="263535"/>
                  </a:lnTo>
                  <a:lnTo>
                    <a:pt x="1871875" y="292507"/>
                  </a:lnTo>
                  <a:lnTo>
                    <a:pt x="1902206" y="322630"/>
                  </a:lnTo>
                  <a:lnTo>
                    <a:pt x="1930315" y="353850"/>
                  </a:lnTo>
                  <a:lnTo>
                    <a:pt x="1956121" y="386112"/>
                  </a:lnTo>
                  <a:lnTo>
                    <a:pt x="1979546" y="419362"/>
                  </a:lnTo>
                  <a:lnTo>
                    <a:pt x="2000512" y="453544"/>
                  </a:lnTo>
                  <a:lnTo>
                    <a:pt x="2018938" y="488606"/>
                  </a:lnTo>
                  <a:lnTo>
                    <a:pt x="2034746" y="524492"/>
                  </a:lnTo>
                  <a:lnTo>
                    <a:pt x="2047857" y="561147"/>
                  </a:lnTo>
                  <a:lnTo>
                    <a:pt x="2058192" y="598518"/>
                  </a:lnTo>
                  <a:lnTo>
                    <a:pt x="2065672" y="636549"/>
                  </a:lnTo>
                  <a:lnTo>
                    <a:pt x="2070218" y="675186"/>
                  </a:lnTo>
                  <a:lnTo>
                    <a:pt x="2071751" y="714375"/>
                  </a:lnTo>
                  <a:lnTo>
                    <a:pt x="2070218" y="753575"/>
                  </a:lnTo>
                  <a:lnTo>
                    <a:pt x="2065672" y="792224"/>
                  </a:lnTo>
                  <a:lnTo>
                    <a:pt x="2058192" y="830266"/>
                  </a:lnTo>
                  <a:lnTo>
                    <a:pt x="2047857" y="867646"/>
                  </a:lnTo>
                  <a:lnTo>
                    <a:pt x="2034746" y="904311"/>
                  </a:lnTo>
                  <a:lnTo>
                    <a:pt x="2018938" y="940205"/>
                  </a:lnTo>
                  <a:lnTo>
                    <a:pt x="2000512" y="975274"/>
                  </a:lnTo>
                  <a:lnTo>
                    <a:pt x="1979546" y="1009464"/>
                  </a:lnTo>
                  <a:lnTo>
                    <a:pt x="1956121" y="1042721"/>
                  </a:lnTo>
                  <a:lnTo>
                    <a:pt x="1930315" y="1074989"/>
                  </a:lnTo>
                  <a:lnTo>
                    <a:pt x="1902206" y="1106214"/>
                  </a:lnTo>
                  <a:lnTo>
                    <a:pt x="1871875" y="1136342"/>
                  </a:lnTo>
                  <a:lnTo>
                    <a:pt x="1839399" y="1165318"/>
                  </a:lnTo>
                  <a:lnTo>
                    <a:pt x="1804858" y="1193087"/>
                  </a:lnTo>
                  <a:lnTo>
                    <a:pt x="1768332" y="1219596"/>
                  </a:lnTo>
                  <a:lnTo>
                    <a:pt x="1729898" y="1244790"/>
                  </a:lnTo>
                  <a:lnTo>
                    <a:pt x="1689636" y="1268614"/>
                  </a:lnTo>
                  <a:lnTo>
                    <a:pt x="1647624" y="1291013"/>
                  </a:lnTo>
                  <a:lnTo>
                    <a:pt x="1603943" y="1311934"/>
                  </a:lnTo>
                  <a:lnTo>
                    <a:pt x="1558671" y="1331322"/>
                  </a:lnTo>
                  <a:lnTo>
                    <a:pt x="1511886" y="1349121"/>
                  </a:lnTo>
                  <a:lnTo>
                    <a:pt x="1463668" y="1365279"/>
                  </a:lnTo>
                  <a:lnTo>
                    <a:pt x="1414096" y="1379739"/>
                  </a:lnTo>
                  <a:lnTo>
                    <a:pt x="1363249" y="1392449"/>
                  </a:lnTo>
                  <a:lnTo>
                    <a:pt x="1311206" y="1403352"/>
                  </a:lnTo>
                  <a:lnTo>
                    <a:pt x="1258045" y="1412396"/>
                  </a:lnTo>
                  <a:lnTo>
                    <a:pt x="1203847" y="1419524"/>
                  </a:lnTo>
                  <a:lnTo>
                    <a:pt x="1148689" y="1424684"/>
                  </a:lnTo>
                  <a:lnTo>
                    <a:pt x="1092651" y="1427819"/>
                  </a:lnTo>
                  <a:lnTo>
                    <a:pt x="1035812" y="1428877"/>
                  </a:lnTo>
                  <a:lnTo>
                    <a:pt x="978985" y="1427819"/>
                  </a:lnTo>
                  <a:lnTo>
                    <a:pt x="922958" y="1424684"/>
                  </a:lnTo>
                  <a:lnTo>
                    <a:pt x="867811" y="1419524"/>
                  </a:lnTo>
                  <a:lnTo>
                    <a:pt x="813622" y="1412396"/>
                  </a:lnTo>
                  <a:lnTo>
                    <a:pt x="760471" y="1403352"/>
                  </a:lnTo>
                  <a:lnTo>
                    <a:pt x="708436" y="1392449"/>
                  </a:lnTo>
                  <a:lnTo>
                    <a:pt x="657597" y="1379739"/>
                  </a:lnTo>
                  <a:lnTo>
                    <a:pt x="608032" y="1365279"/>
                  </a:lnTo>
                  <a:lnTo>
                    <a:pt x="559821" y="1349121"/>
                  </a:lnTo>
                  <a:lnTo>
                    <a:pt x="513042" y="1331322"/>
                  </a:lnTo>
                  <a:lnTo>
                    <a:pt x="467775" y="1311934"/>
                  </a:lnTo>
                  <a:lnTo>
                    <a:pt x="424098" y="1291013"/>
                  </a:lnTo>
                  <a:lnTo>
                    <a:pt x="382091" y="1268614"/>
                  </a:lnTo>
                  <a:lnTo>
                    <a:pt x="341833" y="1244790"/>
                  </a:lnTo>
                  <a:lnTo>
                    <a:pt x="303402" y="1219596"/>
                  </a:lnTo>
                  <a:lnTo>
                    <a:pt x="266879" y="1193087"/>
                  </a:lnTo>
                  <a:lnTo>
                    <a:pt x="232340" y="1165318"/>
                  </a:lnTo>
                  <a:lnTo>
                    <a:pt x="199867" y="1136342"/>
                  </a:lnTo>
                  <a:lnTo>
                    <a:pt x="169537" y="1106214"/>
                  </a:lnTo>
                  <a:lnTo>
                    <a:pt x="141430" y="1074989"/>
                  </a:lnTo>
                  <a:lnTo>
                    <a:pt x="115625" y="1042721"/>
                  </a:lnTo>
                  <a:lnTo>
                    <a:pt x="92201" y="1009464"/>
                  </a:lnTo>
                  <a:lnTo>
                    <a:pt x="71237" y="975274"/>
                  </a:lnTo>
                  <a:lnTo>
                    <a:pt x="52811" y="940205"/>
                  </a:lnTo>
                  <a:lnTo>
                    <a:pt x="37004" y="904311"/>
                  </a:lnTo>
                  <a:lnTo>
                    <a:pt x="23893" y="867646"/>
                  </a:lnTo>
                  <a:lnTo>
                    <a:pt x="13558" y="830266"/>
                  </a:lnTo>
                  <a:lnTo>
                    <a:pt x="6078" y="792224"/>
                  </a:lnTo>
                  <a:lnTo>
                    <a:pt x="1532" y="753575"/>
                  </a:lnTo>
                  <a:lnTo>
                    <a:pt x="0" y="714375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51478" y="2722321"/>
            <a:ext cx="15995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1 </a:t>
            </a:r>
            <a:r>
              <a:rPr sz="3200" spc="-10" dirty="0">
                <a:latin typeface="Calibri"/>
                <a:cs typeface="Calibri"/>
              </a:rPr>
              <a:t>порция </a:t>
            </a:r>
            <a:r>
              <a:rPr sz="3200" spc="-20" dirty="0">
                <a:latin typeface="Calibri"/>
                <a:cs typeface="Calibri"/>
              </a:rPr>
              <a:t>это: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4002" y="1078518"/>
            <a:ext cx="1575434" cy="89201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50329" y="1965782"/>
            <a:ext cx="657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киви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35858" y="2588450"/>
            <a:ext cx="4366260" cy="2881630"/>
            <a:chOff x="2935858" y="2588450"/>
            <a:chExt cx="4366260" cy="28816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6664" y="2588450"/>
              <a:ext cx="965169" cy="8965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293" y="3491826"/>
              <a:ext cx="1633943" cy="14395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858" y="4041266"/>
              <a:ext cx="2147062" cy="14287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24829" y="4552315"/>
            <a:ext cx="209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150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(1/2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тарелки) свежеприготовленн</a:t>
            </a:r>
            <a:endParaRPr sz="1800">
              <a:latin typeface="Calibri"/>
              <a:cs typeface="Calibri"/>
            </a:endParaRPr>
          </a:p>
          <a:p>
            <a:pPr marL="289560" marR="140335" indent="1219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салата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тушеной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капусты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0" y="670166"/>
            <a:ext cx="1143012" cy="113793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366261" y="1826133"/>
            <a:ext cx="779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банан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87829" y="108330"/>
            <a:ext cx="5855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«5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порций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овощей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фруктов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день»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-4762" y="6148299"/>
            <a:ext cx="9153525" cy="715010"/>
            <a:chOff x="-4762" y="6148299"/>
            <a:chExt cx="9153525" cy="715010"/>
          </a:xfrm>
        </p:grpSpPr>
        <p:sp>
          <p:nvSpPr>
            <p:cNvPr id="20" name="object 20"/>
            <p:cNvSpPr/>
            <p:nvPr/>
          </p:nvSpPr>
          <p:spPr>
            <a:xfrm>
              <a:off x="0" y="6840449"/>
              <a:ext cx="9144000" cy="17780"/>
            </a:xfrm>
            <a:custGeom>
              <a:avLst/>
              <a:gdLst/>
              <a:ahLst/>
              <a:cxnLst/>
              <a:rect l="l" t="t" r="r" b="b"/>
              <a:pathLst>
                <a:path w="9144000" h="17779">
                  <a:moveTo>
                    <a:pt x="0" y="17550"/>
                  </a:moveTo>
                  <a:lnTo>
                    <a:pt x="9144000" y="175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14829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2149"/>
                  </a:lnTo>
                  <a:lnTo>
                    <a:pt x="9144000" y="6921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54139" y="3387979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апельсин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4553" y="3053969"/>
            <a:ext cx="1285874" cy="136969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31519" y="4303903"/>
            <a:ext cx="1229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1/4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стакана сухофруктов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1006" y="6330797"/>
            <a:ext cx="715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 рекомендации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«Кардиоваскулярная </a:t>
            </a:r>
            <a:r>
              <a:rPr sz="1800" dirty="0">
                <a:latin typeface="Calibri"/>
                <a:cs typeface="Calibri"/>
              </a:rPr>
              <a:t>профилактика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26873"/>
            <a:ext cx="54737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946525" algn="l"/>
              </a:tabLst>
            </a:pPr>
            <a:r>
              <a:rPr dirty="0">
                <a:solidFill>
                  <a:srgbClr val="336600"/>
                </a:solidFill>
              </a:rPr>
              <a:t>Как</a:t>
            </a:r>
            <a:r>
              <a:rPr spc="-7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часто</a:t>
            </a:r>
            <a:r>
              <a:rPr spc="-90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следует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есть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рыбу,</a:t>
            </a:r>
            <a:r>
              <a:rPr spc="-9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чтобы </a:t>
            </a:r>
            <a:r>
              <a:rPr dirty="0">
                <a:solidFill>
                  <a:srgbClr val="336600"/>
                </a:solidFill>
              </a:rPr>
              <a:t>свести</a:t>
            </a:r>
            <a:r>
              <a:rPr spc="-6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к</a:t>
            </a:r>
            <a:r>
              <a:rPr spc="-7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минимуму</a:t>
            </a:r>
            <a:r>
              <a:rPr spc="-3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риск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сердечно- </a:t>
            </a:r>
            <a:r>
              <a:rPr spc="-20" dirty="0">
                <a:solidFill>
                  <a:srgbClr val="336600"/>
                </a:solidFill>
              </a:rPr>
              <a:t>сосудистых</a:t>
            </a:r>
            <a:r>
              <a:rPr spc="-7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осложнений</a:t>
            </a:r>
            <a:r>
              <a:rPr dirty="0">
                <a:solidFill>
                  <a:srgbClr val="336600"/>
                </a:solidFill>
              </a:rPr>
              <a:t>	</a:t>
            </a:r>
            <a:r>
              <a:rPr spc="-10" dirty="0">
                <a:solidFill>
                  <a:srgbClr val="336600"/>
                </a:solidFill>
              </a:rPr>
              <a:t>согласно последним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рекомендациям?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292" y="2089530"/>
            <a:ext cx="794448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1-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3-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053423"/>
            <a:ext cx="9153525" cy="2784475"/>
            <a:chOff x="-4762" y="4053423"/>
            <a:chExt cx="9153525" cy="27844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553" y="4053423"/>
              <a:ext cx="3159779" cy="20124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86276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29">
                  <a:moveTo>
                    <a:pt x="0" y="646328"/>
                  </a:moveTo>
                  <a:lnTo>
                    <a:pt x="9144000" y="6463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62" y="6237313"/>
            <a:ext cx="9134475" cy="59055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Zheng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Huang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X,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CHD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seventeen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studies.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Nutr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2012;15: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725–737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092850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26873"/>
            <a:ext cx="54737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946525" algn="l"/>
              </a:tabLst>
            </a:pPr>
            <a:r>
              <a:rPr dirty="0">
                <a:solidFill>
                  <a:srgbClr val="336600"/>
                </a:solidFill>
              </a:rPr>
              <a:t>Как</a:t>
            </a:r>
            <a:r>
              <a:rPr spc="-7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часто</a:t>
            </a:r>
            <a:r>
              <a:rPr spc="-90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следует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есть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рыбу,</a:t>
            </a:r>
            <a:r>
              <a:rPr spc="-9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чтобы </a:t>
            </a:r>
            <a:r>
              <a:rPr dirty="0">
                <a:solidFill>
                  <a:srgbClr val="336600"/>
                </a:solidFill>
              </a:rPr>
              <a:t>свести</a:t>
            </a:r>
            <a:r>
              <a:rPr spc="-6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к</a:t>
            </a:r>
            <a:r>
              <a:rPr spc="-7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минимуму</a:t>
            </a:r>
            <a:r>
              <a:rPr spc="-3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риск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сердечно- </a:t>
            </a:r>
            <a:r>
              <a:rPr spc="-20" dirty="0">
                <a:solidFill>
                  <a:srgbClr val="336600"/>
                </a:solidFill>
              </a:rPr>
              <a:t>сосудистых</a:t>
            </a:r>
            <a:r>
              <a:rPr spc="-7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осложнений</a:t>
            </a:r>
            <a:r>
              <a:rPr dirty="0">
                <a:solidFill>
                  <a:srgbClr val="336600"/>
                </a:solidFill>
              </a:rPr>
              <a:t>	</a:t>
            </a:r>
            <a:r>
              <a:rPr spc="-10" dirty="0">
                <a:solidFill>
                  <a:srgbClr val="336600"/>
                </a:solidFill>
              </a:rPr>
              <a:t>согласно последним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рекомендациям?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4049" y="2010155"/>
            <a:ext cx="8228965" cy="1216660"/>
            <a:chOff x="574049" y="2010155"/>
            <a:chExt cx="8228965" cy="1216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49" y="2231571"/>
              <a:ext cx="260077" cy="256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907" y="2010155"/>
              <a:ext cx="649224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39" y="2010155"/>
              <a:ext cx="577596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943" y="2010155"/>
              <a:ext cx="7726680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907" y="2436875"/>
              <a:ext cx="2502408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9292" y="2089530"/>
            <a:ext cx="7944484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раза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неделю,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из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приемов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рыба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должна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быть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Calibri"/>
                <a:cs typeface="Calibri"/>
              </a:rPr>
              <a:t>3-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приемов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рыба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должна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жирная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раза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раз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месяц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2982" y="217480"/>
            <a:ext cx="2590400" cy="111641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-4762" y="4053423"/>
            <a:ext cx="9153525" cy="2784475"/>
            <a:chOff x="-4762" y="4053423"/>
            <a:chExt cx="9153525" cy="27844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9553" y="4053423"/>
              <a:ext cx="3159779" cy="20124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186276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29">
                  <a:moveTo>
                    <a:pt x="0" y="646328"/>
                  </a:moveTo>
                  <a:lnTo>
                    <a:pt x="9144000" y="6463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62" y="6237313"/>
            <a:ext cx="9134475" cy="59055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Zheng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J,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Huang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X,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Fish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CHD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seventeen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cohort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studies.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Nutr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2012;15: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725–737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092850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892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4F6128"/>
                </a:solidFill>
              </a:rPr>
              <a:t>Какое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количество</a:t>
            </a:r>
            <a:r>
              <a:rPr sz="2400" spc="-7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зерновых</a:t>
            </a:r>
            <a:r>
              <a:rPr sz="2400" spc="-4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продуктов</a:t>
            </a:r>
            <a:r>
              <a:rPr sz="2400" spc="-4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следует</a:t>
            </a:r>
            <a:r>
              <a:rPr sz="2400" spc="-60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есть,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чтобы </a:t>
            </a:r>
            <a:r>
              <a:rPr sz="2400" dirty="0">
                <a:solidFill>
                  <a:srgbClr val="4F6128"/>
                </a:solidFill>
              </a:rPr>
              <a:t>свести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минимуму</a:t>
            </a:r>
            <a:r>
              <a:rPr sz="2400" spc="-5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риск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сердечно-</a:t>
            </a:r>
            <a:r>
              <a:rPr sz="2400" dirty="0">
                <a:solidFill>
                  <a:srgbClr val="4F6128"/>
                </a:solidFill>
              </a:rPr>
              <a:t>сосудистых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осложнений?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714322"/>
            <a:ext cx="7511415" cy="332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200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хлеба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(желательно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черного,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ржаного,</a:t>
            </a:r>
            <a:endParaRPr sz="2400">
              <a:latin typeface="Calibri"/>
              <a:cs typeface="Calibri"/>
            </a:endParaRPr>
          </a:p>
          <a:p>
            <a:pPr marL="46926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цельнозернового,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отрубного)</a:t>
            </a:r>
            <a:endParaRPr sz="2400">
              <a:latin typeface="Calibri"/>
              <a:cs typeface="Calibri"/>
            </a:endParaRPr>
          </a:p>
          <a:p>
            <a:pPr marL="469265" marR="1052195" indent="-457200" algn="just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40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различных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круп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(примерно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одна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порция </a:t>
            </a:r>
            <a:r>
              <a:rPr sz="2400" b="1" dirty="0">
                <a:latin typeface="Calibri"/>
                <a:cs typeface="Calibri"/>
              </a:rPr>
              <a:t>овсяной,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гречневой,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пшеничной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каши)</a:t>
            </a:r>
            <a:endParaRPr sz="2400">
              <a:latin typeface="Calibri"/>
              <a:cs typeface="Calibri"/>
            </a:endParaRPr>
          </a:p>
          <a:p>
            <a:pPr marL="469265" marR="26670" indent="-45720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2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Половину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хлеба,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каш,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макарон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следует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потреблять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</a:t>
            </a:r>
            <a:r>
              <a:rPr sz="2400" b="1" dirty="0">
                <a:latin typeface="Calibri"/>
                <a:cs typeface="Calibri"/>
              </a:rPr>
              <a:t>виде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цельных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цельнозерновых,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очищенных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и </a:t>
            </a:r>
            <a:r>
              <a:rPr sz="2400" b="1" dirty="0">
                <a:latin typeface="Calibri"/>
                <a:cs typeface="Calibri"/>
              </a:rPr>
              <a:t>рафинированных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продуктов,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которые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более</a:t>
            </a:r>
            <a:endParaRPr sz="2400">
              <a:latin typeface="Calibri"/>
              <a:cs typeface="Calibri"/>
            </a:endParaRPr>
          </a:p>
          <a:p>
            <a:pPr marL="46926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калорийны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имеют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высокий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гликемический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индекс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AutoNum type="arabicPeriod" startAt="4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Все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вышеперечисленное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6010401"/>
            <a:ext cx="9153525" cy="840740"/>
            <a:chOff x="-4762" y="6010401"/>
            <a:chExt cx="9153525" cy="840740"/>
          </a:xfrm>
        </p:grpSpPr>
        <p:sp>
          <p:nvSpPr>
            <p:cNvPr id="5" name="object 5"/>
            <p:cNvSpPr/>
            <p:nvPr/>
          </p:nvSpPr>
          <p:spPr>
            <a:xfrm>
              <a:off x="0" y="6015164"/>
              <a:ext cx="9144000" cy="831215"/>
            </a:xfrm>
            <a:custGeom>
              <a:avLst/>
              <a:gdLst/>
              <a:ahLst/>
              <a:cxnLst/>
              <a:rect l="l" t="t" r="r" b="b"/>
              <a:pathLst>
                <a:path w="9144000" h="831215">
                  <a:moveTo>
                    <a:pt x="9144000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9144000" y="830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15164"/>
              <a:ext cx="9144000" cy="831215"/>
            </a:xfrm>
            <a:custGeom>
              <a:avLst/>
              <a:gdLst/>
              <a:ahLst/>
              <a:cxnLst/>
              <a:rect l="l" t="t" r="r" b="b"/>
              <a:pathLst>
                <a:path w="9144000" h="831215">
                  <a:moveTo>
                    <a:pt x="0" y="830999"/>
                  </a:moveTo>
                  <a:lnTo>
                    <a:pt x="9144000" y="830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62" y="6106579"/>
            <a:ext cx="9134475" cy="73533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831975" marR="483234" indent="-1343025">
              <a:lnSpc>
                <a:spcPct val="100000"/>
              </a:lnSpc>
              <a:spcBef>
                <a:spcPts val="5"/>
              </a:spcBef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Тутельян</a:t>
            </a:r>
            <a:r>
              <a:rPr sz="16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ВА,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Вялков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АИ,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Разумов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соавт.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Научные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здорового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питания;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М.;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Издательский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«Панорама»;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816с. ISBN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978-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5-86472-224-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962116"/>
            <a:ext cx="9116060" cy="144780"/>
          </a:xfrm>
          <a:custGeom>
            <a:avLst/>
            <a:gdLst/>
            <a:ahLst/>
            <a:cxnLst/>
            <a:rect l="l" t="t" r="r" b="b"/>
            <a:pathLst>
              <a:path w="9116060" h="144779">
                <a:moveTo>
                  <a:pt x="9115889" y="0"/>
                </a:moveTo>
                <a:lnTo>
                  <a:pt x="0" y="0"/>
                </a:lnTo>
                <a:lnTo>
                  <a:pt x="0" y="144462"/>
                </a:lnTo>
                <a:lnTo>
                  <a:pt x="9115889" y="144462"/>
                </a:lnTo>
                <a:lnTo>
                  <a:pt x="9115889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892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4F6128"/>
                </a:solidFill>
              </a:rPr>
              <a:t>Какое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количество</a:t>
            </a:r>
            <a:r>
              <a:rPr sz="2400" spc="-7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зерновых</a:t>
            </a:r>
            <a:r>
              <a:rPr sz="2400" spc="-4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продуктов</a:t>
            </a:r>
            <a:r>
              <a:rPr sz="2400" spc="-4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следует</a:t>
            </a:r>
            <a:r>
              <a:rPr sz="2400" spc="-60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есть,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чтобы </a:t>
            </a:r>
            <a:r>
              <a:rPr sz="2400" dirty="0">
                <a:solidFill>
                  <a:srgbClr val="4F6128"/>
                </a:solidFill>
              </a:rPr>
              <a:t>свести</a:t>
            </a:r>
            <a:r>
              <a:rPr sz="2400" spc="-6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к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минимуму</a:t>
            </a:r>
            <a:r>
              <a:rPr sz="2400" spc="-55" dirty="0">
                <a:solidFill>
                  <a:srgbClr val="4F6128"/>
                </a:solidFill>
              </a:rPr>
              <a:t> </a:t>
            </a:r>
            <a:r>
              <a:rPr sz="2400" dirty="0">
                <a:solidFill>
                  <a:srgbClr val="4F6128"/>
                </a:solidFill>
              </a:rPr>
              <a:t>риск</a:t>
            </a:r>
            <a:r>
              <a:rPr sz="2400" spc="-50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сердечно-</a:t>
            </a:r>
            <a:r>
              <a:rPr sz="2400" dirty="0">
                <a:solidFill>
                  <a:srgbClr val="4F6128"/>
                </a:solidFill>
              </a:rPr>
              <a:t>сосудистых</a:t>
            </a:r>
            <a:r>
              <a:rPr sz="2400" spc="-35" dirty="0">
                <a:solidFill>
                  <a:srgbClr val="4F6128"/>
                </a:solidFill>
              </a:rPr>
              <a:t> </a:t>
            </a:r>
            <a:r>
              <a:rPr sz="2400" spc="-10" dirty="0">
                <a:solidFill>
                  <a:srgbClr val="4F6128"/>
                </a:solidFill>
              </a:rPr>
              <a:t>осложнений?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200" y="1501520"/>
            <a:ext cx="6927850" cy="277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90678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200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хлеба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день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(желательно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черного,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ржаного, цельнозернового,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отрубного)</a:t>
            </a:r>
            <a:endParaRPr sz="2000">
              <a:latin typeface="Calibri"/>
              <a:cs typeface="Calibri"/>
            </a:endParaRPr>
          </a:p>
          <a:p>
            <a:pPr marL="469900" marR="429895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40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различных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круп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(примерно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одна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порция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овсяной, </a:t>
            </a:r>
            <a:r>
              <a:rPr sz="2000" b="1" dirty="0">
                <a:latin typeface="Calibri"/>
                <a:cs typeface="Calibri"/>
              </a:rPr>
              <a:t>гречневой,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пшеничной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каши)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Calibri"/>
                <a:cs typeface="Calibri"/>
              </a:rPr>
              <a:t>Половину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хлеба,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каш,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макарон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следует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потреблять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виде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цельных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цельнозерновых,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очищенных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рафинированных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продуктов,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которые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более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калорийны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dirty="0">
                <a:latin typeface="Calibri"/>
                <a:cs typeface="Calibri"/>
              </a:rPr>
              <a:t>имеют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высокий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гликемический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индекс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5"/>
              </a:spcBef>
              <a:buAutoNum type="arabicPeriod" startAt="4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вышеперечисленное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4140" y="4402061"/>
            <a:ext cx="3317998" cy="14300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" y="6165748"/>
            <a:ext cx="9134475" cy="6927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5"/>
              </a:lnSpc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Тутельян</a:t>
            </a:r>
            <a:r>
              <a:rPr sz="16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ВА,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Вялков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АИ,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Разумов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соавт.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Научные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здорового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питания;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2010;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М.;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Издательский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«Панорама»;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816с. ISBN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978-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5-86472-224-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021285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5328030"/>
            <a:ext cx="5172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3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1" y="4646421"/>
            <a:ext cx="5028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 Национальные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 профилактика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9692" y="1268730"/>
            <a:ext cx="1930997" cy="151218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dirty="0">
                <a:solidFill>
                  <a:srgbClr val="336600"/>
                </a:solidFill>
              </a:rPr>
              <a:t>Какое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количество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орехов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следует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есть,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чтобы</a:t>
            </a:r>
            <a:r>
              <a:rPr spc="-11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свести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spc="-50" dirty="0">
                <a:solidFill>
                  <a:srgbClr val="336600"/>
                </a:solidFill>
              </a:rPr>
              <a:t>к </a:t>
            </a:r>
            <a:r>
              <a:rPr spc="-10" dirty="0">
                <a:solidFill>
                  <a:srgbClr val="336600"/>
                </a:solidFill>
              </a:rPr>
              <a:t>минимуму</a:t>
            </a:r>
            <a:r>
              <a:rPr spc="-6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риск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spc="-30" dirty="0">
                <a:solidFill>
                  <a:srgbClr val="336600"/>
                </a:solidFill>
              </a:rPr>
              <a:t>сердечно-</a:t>
            </a:r>
            <a:r>
              <a:rPr spc="-10" dirty="0">
                <a:solidFill>
                  <a:srgbClr val="336600"/>
                </a:solidFill>
              </a:rPr>
              <a:t>сосудистых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осложнений согласно</a:t>
            </a:r>
            <a:r>
              <a:rPr spc="-135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последним</a:t>
            </a:r>
            <a:r>
              <a:rPr spc="-12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рекомендациям?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2179447"/>
            <a:ext cx="7557770" cy="173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spc="-25" dirty="0">
                <a:latin typeface="Calibri"/>
                <a:cs typeface="Calibri"/>
              </a:rPr>
              <a:t>30-</a:t>
            </a:r>
            <a:r>
              <a:rPr sz="2800" b="1" dirty="0">
                <a:latin typeface="Calibri"/>
                <a:cs typeface="Calibri"/>
              </a:rPr>
              <a:t>40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любых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несоленых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орехов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50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грецких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орехов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100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день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соленого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арахиса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800" b="1" dirty="0">
                <a:latin typeface="Calibri"/>
                <a:cs typeface="Calibri"/>
              </a:rPr>
              <a:t>20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грамм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любых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орехов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неделю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8909" y="3929888"/>
            <a:ext cx="2397378" cy="1406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" y="6098701"/>
            <a:ext cx="9134475" cy="75946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367665" marR="363855" algn="ctr">
              <a:lnSpc>
                <a:spcPct val="100000"/>
              </a:lnSpc>
              <a:spcBef>
                <a:spcPts val="21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Luo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Zhang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Shan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FB,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Liu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Nut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diabetes, cardiovascular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disease,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all-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Nutr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2014;100:256–269.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962116"/>
            <a:ext cx="9116060" cy="144780"/>
          </a:xfrm>
          <a:custGeom>
            <a:avLst/>
            <a:gdLst/>
            <a:ahLst/>
            <a:cxnLst/>
            <a:rect l="l" t="t" r="r" b="b"/>
            <a:pathLst>
              <a:path w="9116060" h="144779">
                <a:moveTo>
                  <a:pt x="9115889" y="0"/>
                </a:moveTo>
                <a:lnTo>
                  <a:pt x="0" y="0"/>
                </a:lnTo>
                <a:lnTo>
                  <a:pt x="0" y="144462"/>
                </a:lnTo>
                <a:lnTo>
                  <a:pt x="9115889" y="144462"/>
                </a:lnTo>
                <a:lnTo>
                  <a:pt x="9115889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5686" y="263728"/>
            <a:ext cx="399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Геморрагический</a:t>
            </a:r>
            <a:r>
              <a:rPr spc="-20" dirty="0"/>
              <a:t> </a:t>
            </a:r>
            <a:r>
              <a:rPr spc="-10" dirty="0"/>
              <a:t>инсульт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233" y="1138173"/>
            <a:ext cx="785240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Геморрагический</a:t>
            </a:r>
            <a:r>
              <a:rPr sz="2400" b="1" spc="31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инсульт</a:t>
            </a:r>
            <a:r>
              <a:rPr sz="2400" b="1" spc="31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2400" b="1" spc="31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кровоизлияние</a:t>
            </a:r>
            <a:r>
              <a:rPr sz="2400" b="1" spc="315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400" b="1" spc="31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мозг</a:t>
            </a:r>
            <a:r>
              <a:rPr sz="2400" b="1" spc="310" dirty="0">
                <a:solidFill>
                  <a:srgbClr val="205868"/>
                </a:solidFill>
                <a:latin typeface="Calibri"/>
                <a:cs typeface="Calibri"/>
              </a:rPr>
              <a:t>  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–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развивается</a:t>
            </a:r>
            <a:r>
              <a:rPr sz="2400" b="1" spc="365" dirty="0">
                <a:solidFill>
                  <a:srgbClr val="205868"/>
                </a:solidFill>
                <a:latin typeface="Calibri"/>
                <a:cs typeface="Calibri"/>
              </a:rPr>
              <a:t> 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при</a:t>
            </a:r>
            <a:r>
              <a:rPr sz="2400" b="1" spc="365" dirty="0">
                <a:solidFill>
                  <a:srgbClr val="205868"/>
                </a:solidFill>
                <a:latin typeface="Calibri"/>
                <a:cs typeface="Calibri"/>
              </a:rPr>
              <a:t> 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разрыве</a:t>
            </a:r>
            <a:r>
              <a:rPr sz="2400" b="1" spc="365" dirty="0">
                <a:solidFill>
                  <a:srgbClr val="205868"/>
                </a:solidFill>
                <a:latin typeface="Calibri"/>
                <a:cs typeface="Calibri"/>
              </a:rPr>
              <a:t>  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кровоснабжающей</a:t>
            </a:r>
            <a:r>
              <a:rPr sz="2400" b="1" spc="370" dirty="0">
                <a:solidFill>
                  <a:srgbClr val="205868"/>
                </a:solidFill>
                <a:latin typeface="Calibri"/>
                <a:cs typeface="Calibri"/>
              </a:rPr>
              <a:t>   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мозг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артерии.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Геморрагические</a:t>
            </a:r>
            <a:r>
              <a:rPr sz="2400" spc="2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инсульты</a:t>
            </a:r>
            <a:r>
              <a:rPr sz="2400" spc="2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обычно</a:t>
            </a:r>
            <a:r>
              <a:rPr sz="2400" spc="2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тяжелее</a:t>
            </a:r>
            <a:r>
              <a:rPr sz="2400" spc="2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ишемических,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но</a:t>
            </a:r>
            <a:r>
              <a:rPr sz="2400" spc="-6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встречаются</a:t>
            </a:r>
            <a:r>
              <a:rPr sz="2400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5868"/>
                </a:solidFill>
                <a:latin typeface="Calibri"/>
                <a:cs typeface="Calibri"/>
              </a:rPr>
              <a:t>значительно</a:t>
            </a:r>
            <a:r>
              <a:rPr sz="2400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5868"/>
                </a:solidFill>
                <a:latin typeface="Calibri"/>
                <a:cs typeface="Calibri"/>
              </a:rPr>
              <a:t>реже.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585" y="3573005"/>
            <a:ext cx="4032504" cy="266738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3615" y="967995"/>
            <a:ext cx="8034020" cy="71120"/>
            <a:chOff x="583615" y="967995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dirty="0">
                <a:solidFill>
                  <a:srgbClr val="336600"/>
                </a:solidFill>
              </a:rPr>
              <a:t>Какое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количество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орехов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spc="-20" dirty="0">
                <a:solidFill>
                  <a:srgbClr val="336600"/>
                </a:solidFill>
              </a:rPr>
              <a:t>следует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есть,</a:t>
            </a:r>
            <a:r>
              <a:rPr spc="-10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чтобы</a:t>
            </a:r>
            <a:r>
              <a:rPr spc="-110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свести</a:t>
            </a:r>
            <a:r>
              <a:rPr spc="-95" dirty="0">
                <a:solidFill>
                  <a:srgbClr val="336600"/>
                </a:solidFill>
              </a:rPr>
              <a:t> </a:t>
            </a:r>
            <a:r>
              <a:rPr spc="-50" dirty="0">
                <a:solidFill>
                  <a:srgbClr val="336600"/>
                </a:solidFill>
              </a:rPr>
              <a:t>к </a:t>
            </a:r>
            <a:r>
              <a:rPr spc="-10" dirty="0">
                <a:solidFill>
                  <a:srgbClr val="336600"/>
                </a:solidFill>
              </a:rPr>
              <a:t>минимуму</a:t>
            </a:r>
            <a:r>
              <a:rPr spc="-65" dirty="0">
                <a:solidFill>
                  <a:srgbClr val="336600"/>
                </a:solidFill>
              </a:rPr>
              <a:t> </a:t>
            </a:r>
            <a:r>
              <a:rPr dirty="0">
                <a:solidFill>
                  <a:srgbClr val="336600"/>
                </a:solidFill>
              </a:rPr>
              <a:t>риск</a:t>
            </a:r>
            <a:r>
              <a:rPr spc="-85" dirty="0">
                <a:solidFill>
                  <a:srgbClr val="336600"/>
                </a:solidFill>
              </a:rPr>
              <a:t> </a:t>
            </a:r>
            <a:r>
              <a:rPr spc="-30" dirty="0">
                <a:solidFill>
                  <a:srgbClr val="336600"/>
                </a:solidFill>
              </a:rPr>
              <a:t>сердечно-</a:t>
            </a:r>
            <a:r>
              <a:rPr spc="-10" dirty="0">
                <a:solidFill>
                  <a:srgbClr val="336600"/>
                </a:solidFill>
              </a:rPr>
              <a:t>сосудистых</a:t>
            </a:r>
            <a:r>
              <a:rPr spc="-8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осложнений согласно</a:t>
            </a:r>
            <a:r>
              <a:rPr spc="-135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последним</a:t>
            </a:r>
            <a:r>
              <a:rPr spc="-12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рекомендациям?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743" y="2244851"/>
            <a:ext cx="219974" cy="2240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0768" y="2054351"/>
            <a:ext cx="6262370" cy="680085"/>
            <a:chOff x="810768" y="2054351"/>
            <a:chExt cx="6262370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2241384"/>
              <a:ext cx="315467" cy="228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447" y="2054351"/>
              <a:ext cx="498347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2" y="2054351"/>
              <a:ext cx="606247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0200" y="2121534"/>
            <a:ext cx="6540500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30-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грамм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день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любых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несоленых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орехов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50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грецких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орехов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100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соленого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арахиса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Calibri"/>
                <a:cs typeface="Calibri"/>
              </a:rPr>
              <a:t>20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грамм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любых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орехов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 неделю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6707" y="2654045"/>
            <a:ext cx="3215893" cy="1406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4140" y="4402061"/>
            <a:ext cx="3317998" cy="143000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6093938"/>
            <a:ext cx="9144000" cy="764540"/>
          </a:xfrm>
          <a:custGeom>
            <a:avLst/>
            <a:gdLst/>
            <a:ahLst/>
            <a:cxnLst/>
            <a:rect l="l" t="t" r="r" b="b"/>
            <a:pathLst>
              <a:path w="9144000" h="764540">
                <a:moveTo>
                  <a:pt x="9144000" y="764058"/>
                </a:moveTo>
                <a:lnTo>
                  <a:pt x="9144000" y="0"/>
                </a:lnTo>
                <a:lnTo>
                  <a:pt x="0" y="0"/>
                </a:lnTo>
                <a:lnTo>
                  <a:pt x="0" y="76405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2" y="6165748"/>
            <a:ext cx="9134475" cy="69278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ts val="1655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Luo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Zhang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FFFFFF"/>
                </a:solidFill>
                <a:latin typeface="Calibri"/>
                <a:cs typeface="Calibri"/>
              </a:rPr>
              <a:t>Y,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Shan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Z,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FB,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Liu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Nut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diabetes,</a:t>
            </a:r>
            <a:endParaRPr sz="1600">
              <a:latin typeface="Calibri"/>
              <a:cs typeface="Calibri"/>
            </a:endParaRPr>
          </a:p>
          <a:p>
            <a:pPr marL="3769360" marR="384175" indent="-3379470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cardiovascular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disease,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all-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mortality:</a:t>
            </a:r>
            <a:r>
              <a:rPr sz="16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Clin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Nutr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2014;100:256–269.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021285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5328030"/>
            <a:ext cx="5172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8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1" y="4646421"/>
            <a:ext cx="5028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 Национальные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 профилактика</a:t>
            </a:r>
            <a:r>
              <a:rPr sz="1200" b="1" spc="-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863" y="894715"/>
            <a:ext cx="7544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05868"/>
                </a:solidFill>
              </a:rPr>
              <a:t>Чрезмерное</a:t>
            </a:r>
            <a:r>
              <a:rPr sz="3600" spc="-75" dirty="0">
                <a:solidFill>
                  <a:srgbClr val="205868"/>
                </a:solidFill>
              </a:rPr>
              <a:t> </a:t>
            </a:r>
            <a:r>
              <a:rPr sz="3600" dirty="0">
                <a:solidFill>
                  <a:srgbClr val="205868"/>
                </a:solidFill>
              </a:rPr>
              <a:t>потребление</a:t>
            </a:r>
            <a:r>
              <a:rPr sz="3600" spc="-70" dirty="0">
                <a:solidFill>
                  <a:srgbClr val="205868"/>
                </a:solidFill>
              </a:rPr>
              <a:t> </a:t>
            </a:r>
            <a:r>
              <a:rPr sz="3600" spc="-10" dirty="0">
                <a:solidFill>
                  <a:srgbClr val="205868"/>
                </a:solidFill>
              </a:rPr>
              <a:t>алкоголя </a:t>
            </a:r>
            <a:r>
              <a:rPr sz="3600" dirty="0">
                <a:solidFill>
                  <a:srgbClr val="205868"/>
                </a:solidFill>
              </a:rPr>
              <a:t>увеличивает</a:t>
            </a:r>
            <a:r>
              <a:rPr sz="3600" spc="-80" dirty="0">
                <a:solidFill>
                  <a:srgbClr val="205868"/>
                </a:solidFill>
              </a:rPr>
              <a:t> </a:t>
            </a:r>
            <a:r>
              <a:rPr sz="3600" dirty="0">
                <a:solidFill>
                  <a:srgbClr val="205868"/>
                </a:solidFill>
              </a:rPr>
              <a:t>риск</a:t>
            </a:r>
            <a:r>
              <a:rPr sz="3600" spc="-75" dirty="0">
                <a:solidFill>
                  <a:srgbClr val="205868"/>
                </a:solidFill>
              </a:rPr>
              <a:t> </a:t>
            </a:r>
            <a:r>
              <a:rPr sz="3600" dirty="0">
                <a:solidFill>
                  <a:srgbClr val="205868"/>
                </a:solidFill>
              </a:rPr>
              <a:t>мозгового</a:t>
            </a:r>
            <a:r>
              <a:rPr sz="3600" spc="-55" dirty="0">
                <a:solidFill>
                  <a:srgbClr val="205868"/>
                </a:solidFill>
              </a:rPr>
              <a:t> </a:t>
            </a:r>
            <a:r>
              <a:rPr sz="3600" spc="-35" dirty="0">
                <a:solidFill>
                  <a:srgbClr val="205868"/>
                </a:solidFill>
              </a:rPr>
              <a:t>инсульта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27582" y="3356990"/>
            <a:ext cx="7705090" cy="181610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22860" rIns="0" bIns="0" rtlCol="0">
            <a:spAutoFit/>
          </a:bodyPr>
          <a:lstStyle/>
          <a:p>
            <a:pPr marL="153670" marR="147320" algn="ctr">
              <a:lnSpc>
                <a:spcPct val="100000"/>
              </a:lnSpc>
              <a:spcBef>
                <a:spcPts val="180"/>
              </a:spcBef>
              <a:tabLst>
                <a:tab pos="6136640" algn="l"/>
              </a:tabLst>
            </a:pPr>
            <a:r>
              <a:rPr sz="2800" b="1" dirty="0">
                <a:latin typeface="Calibri"/>
                <a:cs typeface="Calibri"/>
              </a:rPr>
              <a:t>Разовое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потребление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алкогольных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напитков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не </a:t>
            </a:r>
            <a:r>
              <a:rPr sz="2800" b="1" spc="-10" dirty="0">
                <a:latin typeface="Calibri"/>
                <a:cs typeface="Calibri"/>
              </a:rPr>
              <a:t>должно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превышать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стандартную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дозу</a:t>
            </a:r>
            <a:r>
              <a:rPr sz="2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сутки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женщин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или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стандартных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дозы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	в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сутки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мужчин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3783" y="2276855"/>
            <a:ext cx="3672840" cy="1008380"/>
          </a:xfrm>
          <a:custGeom>
            <a:avLst/>
            <a:gdLst/>
            <a:ahLst/>
            <a:cxnLst/>
            <a:rect l="l" t="t" r="r" b="b"/>
            <a:pathLst>
              <a:path w="3672840" h="1008379">
                <a:moveTo>
                  <a:pt x="2754376" y="0"/>
                </a:moveTo>
                <a:lnTo>
                  <a:pt x="918082" y="0"/>
                </a:lnTo>
                <a:lnTo>
                  <a:pt x="918082" y="504063"/>
                </a:lnTo>
                <a:lnTo>
                  <a:pt x="0" y="504063"/>
                </a:lnTo>
                <a:lnTo>
                  <a:pt x="1836166" y="1008126"/>
                </a:lnTo>
                <a:lnTo>
                  <a:pt x="3672459" y="504063"/>
                </a:lnTo>
                <a:lnTo>
                  <a:pt x="2754376" y="504063"/>
                </a:lnTo>
                <a:lnTo>
                  <a:pt x="2754376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3861053"/>
            <a:ext cx="8209280" cy="1872614"/>
          </a:xfrm>
          <a:custGeom>
            <a:avLst/>
            <a:gdLst/>
            <a:ahLst/>
            <a:cxnLst/>
            <a:rect l="l" t="t" r="r" b="b"/>
            <a:pathLst>
              <a:path w="8209280" h="1872614">
                <a:moveTo>
                  <a:pt x="0" y="312039"/>
                </a:moveTo>
                <a:lnTo>
                  <a:pt x="3383" y="265927"/>
                </a:lnTo>
                <a:lnTo>
                  <a:pt x="13212" y="221916"/>
                </a:lnTo>
                <a:lnTo>
                  <a:pt x="29003" y="180489"/>
                </a:lnTo>
                <a:lnTo>
                  <a:pt x="50273" y="142128"/>
                </a:lnTo>
                <a:lnTo>
                  <a:pt x="76540" y="107316"/>
                </a:lnTo>
                <a:lnTo>
                  <a:pt x="107321" y="76536"/>
                </a:lnTo>
                <a:lnTo>
                  <a:pt x="142134" y="50270"/>
                </a:lnTo>
                <a:lnTo>
                  <a:pt x="180494" y="29000"/>
                </a:lnTo>
                <a:lnTo>
                  <a:pt x="221920" y="13211"/>
                </a:lnTo>
                <a:lnTo>
                  <a:pt x="265929" y="3383"/>
                </a:lnTo>
                <a:lnTo>
                  <a:pt x="312039" y="0"/>
                </a:lnTo>
                <a:lnTo>
                  <a:pt x="7896936" y="0"/>
                </a:lnTo>
                <a:lnTo>
                  <a:pt x="7943019" y="3383"/>
                </a:lnTo>
                <a:lnTo>
                  <a:pt x="7987012" y="13211"/>
                </a:lnTo>
                <a:lnTo>
                  <a:pt x="8028431" y="29000"/>
                </a:lnTo>
                <a:lnTo>
                  <a:pt x="8066790" y="50270"/>
                </a:lnTo>
                <a:lnTo>
                  <a:pt x="8101607" y="76536"/>
                </a:lnTo>
                <a:lnTo>
                  <a:pt x="8132395" y="107316"/>
                </a:lnTo>
                <a:lnTo>
                  <a:pt x="8158672" y="142128"/>
                </a:lnTo>
                <a:lnTo>
                  <a:pt x="8179953" y="180489"/>
                </a:lnTo>
                <a:lnTo>
                  <a:pt x="8195753" y="221916"/>
                </a:lnTo>
                <a:lnTo>
                  <a:pt x="8205589" y="265927"/>
                </a:lnTo>
                <a:lnTo>
                  <a:pt x="8208975" y="312039"/>
                </a:lnTo>
                <a:lnTo>
                  <a:pt x="8208975" y="1560195"/>
                </a:lnTo>
                <a:lnTo>
                  <a:pt x="8205589" y="1606297"/>
                </a:lnTo>
                <a:lnTo>
                  <a:pt x="8195753" y="1650300"/>
                </a:lnTo>
                <a:lnTo>
                  <a:pt x="8179953" y="1691721"/>
                </a:lnTo>
                <a:lnTo>
                  <a:pt x="8158672" y="1730077"/>
                </a:lnTo>
                <a:lnTo>
                  <a:pt x="8132395" y="1764885"/>
                </a:lnTo>
                <a:lnTo>
                  <a:pt x="8101607" y="1795663"/>
                </a:lnTo>
                <a:lnTo>
                  <a:pt x="8066790" y="1821927"/>
                </a:lnTo>
                <a:lnTo>
                  <a:pt x="8028431" y="1843195"/>
                </a:lnTo>
                <a:lnTo>
                  <a:pt x="7987012" y="1858985"/>
                </a:lnTo>
                <a:lnTo>
                  <a:pt x="7943019" y="1868812"/>
                </a:lnTo>
                <a:lnTo>
                  <a:pt x="7896936" y="1872195"/>
                </a:lnTo>
                <a:lnTo>
                  <a:pt x="312039" y="1872195"/>
                </a:lnTo>
                <a:lnTo>
                  <a:pt x="265929" y="1868812"/>
                </a:lnTo>
                <a:lnTo>
                  <a:pt x="221920" y="1858985"/>
                </a:lnTo>
                <a:lnTo>
                  <a:pt x="180494" y="1843195"/>
                </a:lnTo>
                <a:lnTo>
                  <a:pt x="142134" y="1821927"/>
                </a:lnTo>
                <a:lnTo>
                  <a:pt x="107321" y="1795663"/>
                </a:lnTo>
                <a:lnTo>
                  <a:pt x="76540" y="1764885"/>
                </a:lnTo>
                <a:lnTo>
                  <a:pt x="50273" y="1730077"/>
                </a:lnTo>
                <a:lnTo>
                  <a:pt x="29003" y="1691721"/>
                </a:lnTo>
                <a:lnTo>
                  <a:pt x="13212" y="1650300"/>
                </a:lnTo>
                <a:lnTo>
                  <a:pt x="3383" y="1606297"/>
                </a:lnTo>
                <a:lnTo>
                  <a:pt x="0" y="1560195"/>
                </a:lnTo>
                <a:lnTo>
                  <a:pt x="0" y="312039"/>
                </a:lnTo>
                <a:close/>
              </a:path>
            </a:pathLst>
          </a:custGeom>
          <a:ln w="2540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933" y="3951858"/>
            <a:ext cx="76911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принимаете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решение включить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алкогольные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напитки,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их </a:t>
            </a:r>
            <a:r>
              <a:rPr sz="1800" dirty="0">
                <a:latin typeface="Calibri"/>
                <a:cs typeface="Calibri"/>
              </a:rPr>
              <a:t>потребление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должно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превышать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стандартную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дозу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сутки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женщин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стандартных дозы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сутки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мужчин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16535" marR="160020" algn="ctr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Главное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помнить!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Чрезмерное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употребление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алкоголя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вредит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вашему здоровью!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03603" y="1124711"/>
            <a:ext cx="6337300" cy="2304415"/>
            <a:chOff x="1403603" y="1124711"/>
            <a:chExt cx="6337300" cy="2304415"/>
          </a:xfrm>
        </p:grpSpPr>
        <p:sp>
          <p:nvSpPr>
            <p:cNvPr id="5" name="object 5"/>
            <p:cNvSpPr/>
            <p:nvPr/>
          </p:nvSpPr>
          <p:spPr>
            <a:xfrm>
              <a:off x="1403603" y="1124711"/>
              <a:ext cx="6337300" cy="2304415"/>
            </a:xfrm>
            <a:custGeom>
              <a:avLst/>
              <a:gdLst/>
              <a:ahLst/>
              <a:cxnLst/>
              <a:rect l="l" t="t" r="r" b="b"/>
              <a:pathLst>
                <a:path w="6337300" h="2304415">
                  <a:moveTo>
                    <a:pt x="6336792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5836031" y="2304288"/>
                  </a:lnTo>
                  <a:lnTo>
                    <a:pt x="6336792" y="1803527"/>
                  </a:lnTo>
                  <a:lnTo>
                    <a:pt x="6336792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9634" y="2928238"/>
              <a:ext cx="501015" cy="501015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500761" y="0"/>
                  </a:moveTo>
                  <a:lnTo>
                    <a:pt x="100075" y="100202"/>
                  </a:lnTo>
                  <a:lnTo>
                    <a:pt x="0" y="500761"/>
                  </a:lnTo>
                  <a:lnTo>
                    <a:pt x="500761" y="0"/>
                  </a:lnTo>
                  <a:close/>
                </a:path>
              </a:pathLst>
            </a:custGeom>
            <a:solidFill>
              <a:srgbClr val="A3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0419" y="1735835"/>
              <a:ext cx="667512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6139" y="2467355"/>
              <a:ext cx="667512" cy="457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18258" y="1533905"/>
            <a:ext cx="154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Крепкие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напитки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8591" y="1533905"/>
            <a:ext cx="1547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3415" algn="l"/>
              </a:tabLst>
            </a:pPr>
            <a:r>
              <a:rPr sz="1600" b="1" dirty="0">
                <a:latin typeface="Calibri"/>
                <a:cs typeface="Calibri"/>
              </a:rPr>
              <a:t>30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мл</a:t>
            </a:r>
            <a:r>
              <a:rPr sz="1600" b="1" dirty="0">
                <a:latin typeface="Calibri"/>
                <a:cs typeface="Calibri"/>
              </a:rPr>
              <a:t>	(1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рюмка)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6625" y="1777745"/>
            <a:ext cx="41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9758" y="2265375"/>
            <a:ext cx="1522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120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мл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бокал)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8258" y="2265375"/>
            <a:ext cx="2122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Красное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сухое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вино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600" b="1" spc="-25" dirty="0">
                <a:latin typeface="Calibri"/>
                <a:cs typeface="Calibri"/>
              </a:rPr>
              <a:t>ИЛИ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8258" y="2997199"/>
            <a:ext cx="475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Пиво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5139" y="2997199"/>
            <a:ext cx="2739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330</a:t>
            </a:r>
            <a:r>
              <a:rPr sz="1600" b="1" spc="3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мл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маленькая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бутылка)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41626" y="253111"/>
            <a:ext cx="4481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стандартная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доза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алкоголя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-4762" y="6021387"/>
            <a:ext cx="9153525" cy="841375"/>
            <a:chOff x="-4762" y="6021387"/>
            <a:chExt cx="9153525" cy="841375"/>
          </a:xfrm>
        </p:grpSpPr>
        <p:sp>
          <p:nvSpPr>
            <p:cNvPr id="18" name="object 18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021387"/>
              <a:ext cx="9144000" cy="144780"/>
            </a:xfrm>
            <a:custGeom>
              <a:avLst/>
              <a:gdLst/>
              <a:ahLst/>
              <a:cxnLst/>
              <a:rect l="l" t="t" r="r" b="b"/>
              <a:pathLst>
                <a:path w="9144000" h="144779">
                  <a:moveTo>
                    <a:pt x="9144000" y="0"/>
                  </a:moveTo>
                  <a:lnTo>
                    <a:pt x="0" y="0"/>
                  </a:lnTo>
                  <a:lnTo>
                    <a:pt x="0" y="144462"/>
                  </a:lnTo>
                  <a:lnTo>
                    <a:pt x="9144000" y="1444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15875" rIns="0" bIns="0" rtlCol="0">
            <a:spAutoFit/>
          </a:bodyPr>
          <a:lstStyle/>
          <a:p>
            <a:pPr marL="1760220" marR="278130" indent="-1590040">
              <a:lnSpc>
                <a:spcPct val="100000"/>
              </a:lnSpc>
              <a:spcBef>
                <a:spcPts val="12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Ronksley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PE,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Brien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SE,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Turner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BJ,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Mukamal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KJ,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Ghali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WA.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cardiovascular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outcomes: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meta-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analysis.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BMJ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2011;342:d671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52" y="464693"/>
            <a:ext cx="2411729" cy="1742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306070"/>
            <a:ext cx="5003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5139" algn="l"/>
              </a:tabLst>
            </a:pPr>
            <a:r>
              <a:rPr sz="2400" b="1" spc="-10" dirty="0">
                <a:latin typeface="Calibri"/>
                <a:cs typeface="Calibri"/>
              </a:rPr>
              <a:t>Избыточная</a:t>
            </a:r>
            <a:r>
              <a:rPr sz="2400" b="1" dirty="0">
                <a:latin typeface="Calibri"/>
                <a:cs typeface="Calibri"/>
              </a:rPr>
              <a:t>	масса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тела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относится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к </a:t>
            </a:r>
            <a:r>
              <a:rPr sz="2400" b="1" dirty="0">
                <a:latin typeface="Calibri"/>
                <a:cs typeface="Calibri"/>
              </a:rPr>
              <a:t>наиболее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значимым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факторам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риска сердечно-</a:t>
            </a:r>
            <a:r>
              <a:rPr sz="2400" b="1" dirty="0">
                <a:latin typeface="Calibri"/>
                <a:cs typeface="Calibri"/>
              </a:rPr>
              <a:t>сосудистых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заболеваний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26" y="3778884"/>
            <a:ext cx="263359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0875" y="3133826"/>
            <a:ext cx="3900804" cy="1153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Индекс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массы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тела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Окружность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талии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1836" y="2096601"/>
            <a:ext cx="5659120" cy="997585"/>
            <a:chOff x="211836" y="2096601"/>
            <a:chExt cx="5659120" cy="9975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37" y="2096601"/>
              <a:ext cx="5439328" cy="314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836" y="2304287"/>
              <a:ext cx="2371344" cy="7894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9811" y="1956561"/>
            <a:ext cx="54432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AF50"/>
                </a:solidFill>
              </a:rPr>
              <a:t>Для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оценки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массы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тела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чаще</a:t>
            </a:r>
            <a:r>
              <a:rPr spc="-9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всего используют: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282" y="2793555"/>
            <a:ext cx="7979156" cy="17287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282" y="2018410"/>
            <a:ext cx="7979156" cy="4318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8375" y="1485286"/>
          <a:ext cx="7974330" cy="279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109855">
                        <a:lnSpc>
                          <a:spcPts val="1764"/>
                        </a:lnSpc>
                        <a:tabLst>
                          <a:tab pos="2469515" algn="l"/>
                          <a:tab pos="553275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МТ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(кг/м</a:t>
                      </a:r>
                      <a:r>
                        <a:rPr sz="1575" b="1" spc="-15" baseline="2645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Типы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массы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ВОЗ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Риск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ССЗ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диабета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tabLst>
                          <a:tab pos="2952750" algn="l"/>
                          <a:tab pos="606171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ниже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18,5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дефицит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массы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низкий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705"/>
                        </a:spcBef>
                        <a:tabLst>
                          <a:tab pos="2812415" algn="l"/>
                          <a:tab pos="592391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18,5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24,9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нормальная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масса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обычный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105"/>
                        </a:spcBef>
                        <a:tabLst>
                          <a:tab pos="2809240" algn="l"/>
                          <a:tab pos="57912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25,0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29,9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избыточная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масса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тела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повышенный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2959735" algn="l"/>
                          <a:tab pos="59944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30,0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34,9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2959735" algn="l"/>
                          <a:tab pos="564388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35,0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39,9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очень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361315">
                        <a:lnSpc>
                          <a:spcPts val="1600"/>
                        </a:lnSpc>
                        <a:spcBef>
                          <a:spcPts val="595"/>
                        </a:spcBef>
                        <a:tabLst>
                          <a:tab pos="3034030" algn="l"/>
                          <a:tab pos="546608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40,0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выше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ожирение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III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степени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	чрезвычайно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высокий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537" y="661390"/>
            <a:ext cx="8496935" cy="462280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2794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220"/>
              </a:spcBef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Индекс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массы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тела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(кг/м</a:t>
            </a:r>
            <a:r>
              <a:rPr sz="2400" i="1" baseline="2430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4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масса</a:t>
            </a:r>
            <a:r>
              <a:rPr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тела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(кг)</a:t>
            </a:r>
            <a:r>
              <a:rPr sz="24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рост</a:t>
            </a:r>
            <a:r>
              <a:rPr sz="2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0000"/>
                </a:solidFill>
                <a:latin typeface="Calibri"/>
                <a:cs typeface="Calibri"/>
              </a:rPr>
              <a:t>(м)</a:t>
            </a:r>
            <a:r>
              <a:rPr sz="2400" i="1" spc="-30" baseline="2430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6093294"/>
            <a:ext cx="9153525" cy="769620"/>
            <a:chOff x="-4762" y="6093294"/>
            <a:chExt cx="9153525" cy="769620"/>
          </a:xfrm>
        </p:grpSpPr>
        <p:sp>
          <p:nvSpPr>
            <p:cNvPr id="7" name="object 7"/>
            <p:cNvSpPr/>
            <p:nvPr/>
          </p:nvSpPr>
          <p:spPr>
            <a:xfrm>
              <a:off x="0" y="6093294"/>
              <a:ext cx="9144000" cy="73025"/>
            </a:xfrm>
            <a:custGeom>
              <a:avLst/>
              <a:gdLst/>
              <a:ahLst/>
              <a:cxnLst/>
              <a:rect l="l" t="t" r="r" b="b"/>
              <a:pathLst>
                <a:path w="9144000" h="73025">
                  <a:moveTo>
                    <a:pt x="0" y="72555"/>
                  </a:moveTo>
                  <a:lnTo>
                    <a:pt x="9144000" y="725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2555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2150"/>
                  </a:lnTo>
                  <a:lnTo>
                    <a:pt x="9144000" y="6921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4390" y="6382003"/>
            <a:ext cx="7875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Waist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circumference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waist–hip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ratio.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consultation,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Geneva,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8-11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7371" y="4214876"/>
            <a:ext cx="5179695" cy="1590675"/>
            <a:chOff x="3857371" y="4214876"/>
            <a:chExt cx="5179695" cy="159067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371" y="4716208"/>
              <a:ext cx="1488523" cy="8429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70754" y="4214876"/>
              <a:ext cx="3766185" cy="1590675"/>
            </a:xfrm>
            <a:custGeom>
              <a:avLst/>
              <a:gdLst/>
              <a:ahLst/>
              <a:cxnLst/>
              <a:rect l="l" t="t" r="r" b="b"/>
              <a:pathLst>
                <a:path w="3766184" h="1590675">
                  <a:moveTo>
                    <a:pt x="3765804" y="1325245"/>
                  </a:moveTo>
                  <a:lnTo>
                    <a:pt x="669417" y="1325245"/>
                  </a:lnTo>
                  <a:lnTo>
                    <a:pt x="673685" y="1372910"/>
                  </a:lnTo>
                  <a:lnTo>
                    <a:pt x="685993" y="1417770"/>
                  </a:lnTo>
                  <a:lnTo>
                    <a:pt x="705593" y="1459076"/>
                  </a:lnTo>
                  <a:lnTo>
                    <a:pt x="731737" y="1496080"/>
                  </a:lnTo>
                  <a:lnTo>
                    <a:pt x="763678" y="1528033"/>
                  </a:lnTo>
                  <a:lnTo>
                    <a:pt x="800669" y="1554189"/>
                  </a:lnTo>
                  <a:lnTo>
                    <a:pt x="841962" y="1573798"/>
                  </a:lnTo>
                  <a:lnTo>
                    <a:pt x="886810" y="1586111"/>
                  </a:lnTo>
                  <a:lnTo>
                    <a:pt x="934466" y="1590382"/>
                  </a:lnTo>
                  <a:lnTo>
                    <a:pt x="3500628" y="1590382"/>
                  </a:lnTo>
                  <a:lnTo>
                    <a:pt x="3548288" y="1586111"/>
                  </a:lnTo>
                  <a:lnTo>
                    <a:pt x="3593147" y="1573798"/>
                  </a:lnTo>
                  <a:lnTo>
                    <a:pt x="3634457" y="1554189"/>
                  </a:lnTo>
                  <a:lnTo>
                    <a:pt x="3671468" y="1528033"/>
                  </a:lnTo>
                  <a:lnTo>
                    <a:pt x="3703430" y="1496080"/>
                  </a:lnTo>
                  <a:lnTo>
                    <a:pt x="3729594" y="1459076"/>
                  </a:lnTo>
                  <a:lnTo>
                    <a:pt x="3749211" y="1417770"/>
                  </a:lnTo>
                  <a:lnTo>
                    <a:pt x="3761530" y="1372910"/>
                  </a:lnTo>
                  <a:lnTo>
                    <a:pt x="3765804" y="1325245"/>
                  </a:lnTo>
                  <a:close/>
                </a:path>
                <a:path w="3766184" h="1590675">
                  <a:moveTo>
                    <a:pt x="3500628" y="0"/>
                  </a:moveTo>
                  <a:lnTo>
                    <a:pt x="934466" y="0"/>
                  </a:lnTo>
                  <a:lnTo>
                    <a:pt x="886810" y="4268"/>
                  </a:lnTo>
                  <a:lnTo>
                    <a:pt x="841962" y="16576"/>
                  </a:lnTo>
                  <a:lnTo>
                    <a:pt x="800669" y="36176"/>
                  </a:lnTo>
                  <a:lnTo>
                    <a:pt x="763678" y="62320"/>
                  </a:lnTo>
                  <a:lnTo>
                    <a:pt x="731737" y="94261"/>
                  </a:lnTo>
                  <a:lnTo>
                    <a:pt x="705593" y="131252"/>
                  </a:lnTo>
                  <a:lnTo>
                    <a:pt x="685993" y="172545"/>
                  </a:lnTo>
                  <a:lnTo>
                    <a:pt x="673685" y="217393"/>
                  </a:lnTo>
                  <a:lnTo>
                    <a:pt x="669417" y="265049"/>
                  </a:lnTo>
                  <a:lnTo>
                    <a:pt x="669417" y="927735"/>
                  </a:lnTo>
                  <a:lnTo>
                    <a:pt x="0" y="943737"/>
                  </a:lnTo>
                  <a:lnTo>
                    <a:pt x="669417" y="1325372"/>
                  </a:lnTo>
                  <a:lnTo>
                    <a:pt x="3765804" y="1325245"/>
                  </a:lnTo>
                  <a:lnTo>
                    <a:pt x="3765804" y="265049"/>
                  </a:lnTo>
                  <a:lnTo>
                    <a:pt x="3761530" y="217393"/>
                  </a:lnTo>
                  <a:lnTo>
                    <a:pt x="3749211" y="172545"/>
                  </a:lnTo>
                  <a:lnTo>
                    <a:pt x="3729594" y="131252"/>
                  </a:lnTo>
                  <a:lnTo>
                    <a:pt x="3703430" y="94261"/>
                  </a:lnTo>
                  <a:lnTo>
                    <a:pt x="3671468" y="62320"/>
                  </a:lnTo>
                  <a:lnTo>
                    <a:pt x="3634457" y="36176"/>
                  </a:lnTo>
                  <a:lnTo>
                    <a:pt x="3593147" y="16576"/>
                  </a:lnTo>
                  <a:lnTo>
                    <a:pt x="3548288" y="4268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494" y="373837"/>
            <a:ext cx="37039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00"/>
                </a:solidFill>
              </a:rPr>
              <a:t>Окружность</a:t>
            </a:r>
            <a:r>
              <a:rPr sz="3600" spc="-75" dirty="0">
                <a:solidFill>
                  <a:srgbClr val="006600"/>
                </a:solidFill>
              </a:rPr>
              <a:t> </a:t>
            </a:r>
            <a:r>
              <a:rPr sz="3600" spc="-10" dirty="0">
                <a:solidFill>
                  <a:srgbClr val="006600"/>
                </a:solidFill>
              </a:rPr>
              <a:t>талии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7" y="1412747"/>
            <a:ext cx="3741801" cy="26003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78075" y="3518598"/>
            <a:ext cx="1009650" cy="3670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Талия?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5450" y="3210369"/>
            <a:ext cx="694055" cy="3670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Талия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5736" y="1287017"/>
            <a:ext cx="31153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dirty="0">
                <a:latin typeface="Calibri"/>
                <a:cs typeface="Calibri"/>
              </a:rPr>
              <a:t>Определить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тип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ожирения </a:t>
            </a:r>
            <a:r>
              <a:rPr sz="1800" dirty="0">
                <a:latin typeface="Calibri"/>
                <a:cs typeface="Calibri"/>
              </a:rPr>
              <a:t>позволяет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измерение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окружности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талии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(ОТ)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измеряется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стоя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между </a:t>
            </a:r>
            <a:r>
              <a:rPr sz="1800" b="1" dirty="0">
                <a:latin typeface="Calibri"/>
                <a:cs typeface="Calibri"/>
              </a:rPr>
              <a:t>нижнем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краем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грудной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клетки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гребнем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подвздошной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кости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746" y="4199966"/>
            <a:ext cx="27139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Окружность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талии</a:t>
            </a:r>
            <a:endParaRPr sz="18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94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см 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мужчин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 indent="15240" algn="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80 см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женщин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dirty="0">
                <a:latin typeface="Calibri"/>
                <a:cs typeface="Calibri"/>
              </a:rPr>
              <a:t>пороговым,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которого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10" dirty="0">
                <a:latin typeface="Calibri"/>
                <a:cs typeface="Calibri"/>
              </a:rPr>
              <a:t> следует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набирать</a:t>
            </a:r>
            <a:r>
              <a:rPr sz="1800" b="1" spc="-25" dirty="0">
                <a:latin typeface="Calibri"/>
                <a:cs typeface="Calibri"/>
              </a:rPr>
              <a:t> вес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294123"/>
            <a:ext cx="4244975" cy="1568450"/>
          </a:xfrm>
          <a:custGeom>
            <a:avLst/>
            <a:gdLst/>
            <a:ahLst/>
            <a:cxnLst/>
            <a:rect l="l" t="t" r="r" b="b"/>
            <a:pathLst>
              <a:path w="4244975" h="1568450">
                <a:moveTo>
                  <a:pt x="3123057" y="0"/>
                </a:moveTo>
                <a:lnTo>
                  <a:pt x="261327" y="0"/>
                </a:lnTo>
                <a:lnTo>
                  <a:pt x="214354" y="4209"/>
                </a:lnTo>
                <a:lnTo>
                  <a:pt x="170142" y="16345"/>
                </a:lnTo>
                <a:lnTo>
                  <a:pt x="129431" y="35672"/>
                </a:lnTo>
                <a:lnTo>
                  <a:pt x="92958" y="61453"/>
                </a:lnTo>
                <a:lnTo>
                  <a:pt x="61461" y="92950"/>
                </a:lnTo>
                <a:lnTo>
                  <a:pt x="35679" y="129427"/>
                </a:lnTo>
                <a:lnTo>
                  <a:pt x="16349" y="170146"/>
                </a:lnTo>
                <a:lnTo>
                  <a:pt x="4210" y="214371"/>
                </a:lnTo>
                <a:lnTo>
                  <a:pt x="0" y="261365"/>
                </a:lnTo>
                <a:lnTo>
                  <a:pt x="0" y="1306614"/>
                </a:lnTo>
                <a:lnTo>
                  <a:pt x="4210" y="1353586"/>
                </a:lnTo>
                <a:lnTo>
                  <a:pt x="16349" y="1397798"/>
                </a:lnTo>
                <a:lnTo>
                  <a:pt x="35679" y="1438509"/>
                </a:lnTo>
                <a:lnTo>
                  <a:pt x="61461" y="1474982"/>
                </a:lnTo>
                <a:lnTo>
                  <a:pt x="92958" y="1506479"/>
                </a:lnTo>
                <a:lnTo>
                  <a:pt x="129431" y="1532262"/>
                </a:lnTo>
                <a:lnTo>
                  <a:pt x="170142" y="1551592"/>
                </a:lnTo>
                <a:lnTo>
                  <a:pt x="214354" y="1563731"/>
                </a:lnTo>
                <a:lnTo>
                  <a:pt x="261327" y="1567942"/>
                </a:lnTo>
                <a:lnTo>
                  <a:pt x="3123057" y="1567942"/>
                </a:lnTo>
                <a:lnTo>
                  <a:pt x="3170017" y="1563731"/>
                </a:lnTo>
                <a:lnTo>
                  <a:pt x="3214225" y="1551592"/>
                </a:lnTo>
                <a:lnTo>
                  <a:pt x="3254939" y="1532262"/>
                </a:lnTo>
                <a:lnTo>
                  <a:pt x="3291420" y="1506479"/>
                </a:lnTo>
                <a:lnTo>
                  <a:pt x="3322927" y="1474982"/>
                </a:lnTo>
                <a:lnTo>
                  <a:pt x="3348721" y="1438509"/>
                </a:lnTo>
                <a:lnTo>
                  <a:pt x="3368062" y="1397798"/>
                </a:lnTo>
                <a:lnTo>
                  <a:pt x="3380209" y="1353586"/>
                </a:lnTo>
                <a:lnTo>
                  <a:pt x="3384423" y="1306614"/>
                </a:lnTo>
                <a:lnTo>
                  <a:pt x="4244721" y="1029716"/>
                </a:lnTo>
                <a:lnTo>
                  <a:pt x="3384423" y="914653"/>
                </a:lnTo>
                <a:lnTo>
                  <a:pt x="3384423" y="261365"/>
                </a:lnTo>
                <a:lnTo>
                  <a:pt x="3380209" y="214371"/>
                </a:lnTo>
                <a:lnTo>
                  <a:pt x="3368062" y="170146"/>
                </a:lnTo>
                <a:lnTo>
                  <a:pt x="3348721" y="129427"/>
                </a:lnTo>
                <a:lnTo>
                  <a:pt x="3322927" y="92950"/>
                </a:lnTo>
                <a:lnTo>
                  <a:pt x="3291420" y="61453"/>
                </a:lnTo>
                <a:lnTo>
                  <a:pt x="3254939" y="35672"/>
                </a:lnTo>
                <a:lnTo>
                  <a:pt x="3214225" y="16345"/>
                </a:lnTo>
                <a:lnTo>
                  <a:pt x="3170017" y="4209"/>
                </a:lnTo>
                <a:lnTo>
                  <a:pt x="3123057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985" y="4389501"/>
            <a:ext cx="29533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Окружность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талии</a:t>
            </a:r>
            <a:endParaRPr sz="1800">
              <a:latin typeface="Calibri"/>
              <a:cs typeface="Calibri"/>
            </a:endParaRPr>
          </a:p>
          <a:p>
            <a:pPr marL="467995" algn="just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102 см 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мужчин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5080" indent="135255" algn="just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88 см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женщин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dirty="0">
                <a:latin typeface="Calibri"/>
                <a:cs typeface="Calibri"/>
              </a:rPr>
              <a:t>пороговым,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которого </a:t>
            </a:r>
            <a:r>
              <a:rPr sz="1800" b="1" dirty="0">
                <a:latin typeface="Calibri"/>
                <a:cs typeface="Calibri"/>
              </a:rPr>
              <a:t>рекомендовано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снижать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вес!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6021387"/>
            <a:ext cx="9153525" cy="841375"/>
            <a:chOff x="-4762" y="6021387"/>
            <a:chExt cx="9153525" cy="841375"/>
          </a:xfrm>
        </p:grpSpPr>
        <p:sp>
          <p:nvSpPr>
            <p:cNvPr id="14" name="object 14"/>
            <p:cNvSpPr/>
            <p:nvPr/>
          </p:nvSpPr>
          <p:spPr>
            <a:xfrm>
              <a:off x="0" y="6021387"/>
              <a:ext cx="9144000" cy="144780"/>
            </a:xfrm>
            <a:custGeom>
              <a:avLst/>
              <a:gdLst/>
              <a:ahLst/>
              <a:cxnLst/>
              <a:rect l="l" t="t" r="r" b="b"/>
              <a:pathLst>
                <a:path w="9144000" h="144779">
                  <a:moveTo>
                    <a:pt x="9144000" y="0"/>
                  </a:moveTo>
                  <a:lnTo>
                    <a:pt x="0" y="0"/>
                  </a:lnTo>
                  <a:lnTo>
                    <a:pt x="0" y="144462"/>
                  </a:lnTo>
                  <a:lnTo>
                    <a:pt x="9144000" y="1444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165849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0" y="692150"/>
                  </a:moveTo>
                  <a:lnTo>
                    <a:pt x="9144000" y="6921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9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641985">
              <a:lnSpc>
                <a:spcPct val="100000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Waist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circumference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waist–hip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ratio.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consultation,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Geneva,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8-11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596" y="693028"/>
            <a:ext cx="7187183" cy="474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063" y="521969"/>
            <a:ext cx="7244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00AF50"/>
                </a:solidFill>
              </a:rPr>
              <a:t>Контролируйте</a:t>
            </a:r>
            <a:r>
              <a:rPr sz="4000" spc="-105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свою</a:t>
            </a:r>
            <a:r>
              <a:rPr sz="4000" spc="-135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массу</a:t>
            </a:r>
            <a:r>
              <a:rPr sz="4000" spc="-114" dirty="0">
                <a:solidFill>
                  <a:srgbClr val="00AF50"/>
                </a:solidFill>
              </a:rPr>
              <a:t> </a:t>
            </a:r>
            <a:r>
              <a:rPr sz="4000" spc="-10" dirty="0">
                <a:solidFill>
                  <a:srgbClr val="00AF50"/>
                </a:solidFill>
              </a:rPr>
              <a:t>тела!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8540" y="1567434"/>
            <a:ext cx="769874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есть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избыточная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масса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тела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ожирение,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примите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меры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для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нормализации</a:t>
            </a:r>
            <a:endParaRPr sz="2800">
              <a:latin typeface="Calibri"/>
              <a:cs typeface="Calibri"/>
            </a:endParaRPr>
          </a:p>
          <a:p>
            <a:pPr marL="354965" marR="87947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251206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Потеря</a:t>
            </a:r>
            <a:r>
              <a:rPr sz="28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всего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кг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существенно</a:t>
            </a:r>
            <a:r>
              <a:rPr sz="2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снижает артериальное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давление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Контроль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массы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тела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является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пожизненной</a:t>
            </a:r>
            <a:endParaRPr sz="2800">
              <a:latin typeface="Calibri"/>
              <a:cs typeface="Calibri"/>
            </a:endParaRPr>
          </a:p>
          <a:p>
            <a:pPr marL="354965" marR="34988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задачей.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Начните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небольших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шагов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сегодня, </a:t>
            </a:r>
            <a:r>
              <a:rPr sz="2800" dirty="0">
                <a:latin typeface="Calibri"/>
                <a:cs typeface="Calibri"/>
              </a:rPr>
              <a:t>чтобы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уменьшить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риск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инсульта,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инфаркта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сахарного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диабета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их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осложнений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будущем.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79" y="5301183"/>
            <a:ext cx="1944243" cy="140512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55" y="1687195"/>
            <a:ext cx="603123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Повышает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развития: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Инсульта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Ишемической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болезни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Ожирения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Гипертонии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Сахарного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диабета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Повышенного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уровня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холестерина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крови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выше </a:t>
            </a:r>
            <a:r>
              <a:rPr sz="2400" spc="-10" dirty="0">
                <a:latin typeface="Calibri"/>
                <a:cs typeface="Calibri"/>
              </a:rPr>
              <a:t>перечисленное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312165"/>
            <a:ext cx="652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Знаете</a:t>
            </a:r>
            <a:r>
              <a:rPr sz="3600" spc="-3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ли</a:t>
            </a:r>
            <a:r>
              <a:rPr sz="3600" spc="-3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Вы,</a:t>
            </a:r>
            <a:r>
              <a:rPr sz="3600" spc="-3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что</a:t>
            </a:r>
            <a:r>
              <a:rPr sz="3600" spc="-15" dirty="0">
                <a:solidFill>
                  <a:srgbClr val="00AF50"/>
                </a:solidFill>
              </a:rPr>
              <a:t> </a:t>
            </a:r>
            <a:r>
              <a:rPr sz="3600" spc="-10" dirty="0">
                <a:solidFill>
                  <a:srgbClr val="00AF50"/>
                </a:solidFill>
              </a:rPr>
              <a:t>недостаточная </a:t>
            </a:r>
            <a:r>
              <a:rPr sz="3600" dirty="0">
                <a:solidFill>
                  <a:srgbClr val="00AF50"/>
                </a:solidFill>
              </a:rPr>
              <a:t>физическая</a:t>
            </a:r>
            <a:r>
              <a:rPr sz="3600" spc="-114" dirty="0">
                <a:solidFill>
                  <a:srgbClr val="00AF50"/>
                </a:solidFill>
              </a:rPr>
              <a:t> </a:t>
            </a:r>
            <a:r>
              <a:rPr sz="3600" spc="-10" dirty="0">
                <a:solidFill>
                  <a:srgbClr val="00AF50"/>
                </a:solidFill>
              </a:rPr>
              <a:t>активность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95541" y="4944795"/>
            <a:ext cx="8281034" cy="156972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667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Делайте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возможное,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чтобы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получить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R="27051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общей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сложности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минут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физической</a:t>
            </a:r>
            <a:endParaRPr sz="2400">
              <a:latin typeface="Calibri"/>
              <a:cs typeface="Calibri"/>
            </a:endParaRPr>
          </a:p>
          <a:p>
            <a:pPr marR="25336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большинство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дни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недели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9013" y="1508378"/>
            <a:ext cx="2857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" y="1040504"/>
            <a:ext cx="8434070" cy="1016000"/>
            <a:chOff x="121920" y="1040504"/>
            <a:chExt cx="843407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51" y="1040504"/>
              <a:ext cx="8200739" cy="337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1266444"/>
              <a:ext cx="6576059" cy="7894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200" y="919098"/>
            <a:ext cx="8216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AF50"/>
                </a:solidFill>
              </a:rPr>
              <a:t>Сколько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физической</a:t>
            </a:r>
            <a:r>
              <a:rPr spc="-7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активности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в</a:t>
            </a:r>
            <a:r>
              <a:rPr spc="-9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сутки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необходимо </a:t>
            </a:r>
            <a:r>
              <a:rPr spc="-20" dirty="0">
                <a:solidFill>
                  <a:srgbClr val="00AF50"/>
                </a:solidFill>
              </a:rPr>
              <a:t>человеку,</a:t>
            </a:r>
            <a:r>
              <a:rPr spc="-9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чтобы</a:t>
            </a:r>
            <a:r>
              <a:rPr spc="-13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оставаться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здоровым?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2431669"/>
            <a:ext cx="2345943" cy="17174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5096" y="2459227"/>
            <a:ext cx="51250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умеренной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45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интенсивной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47" y="752468"/>
            <a:ext cx="8434070" cy="1016000"/>
            <a:chOff x="193547" y="752468"/>
            <a:chExt cx="843407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679" y="752468"/>
              <a:ext cx="8200739" cy="337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978408"/>
              <a:ext cx="6576059" cy="7894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437" y="631062"/>
            <a:ext cx="8216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AF50"/>
                </a:solidFill>
              </a:rPr>
              <a:t>Сколько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физической</a:t>
            </a:r>
            <a:r>
              <a:rPr spc="-7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активности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в</a:t>
            </a:r>
            <a:r>
              <a:rPr spc="-9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сутки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необходимо </a:t>
            </a:r>
            <a:r>
              <a:rPr spc="-20" dirty="0">
                <a:solidFill>
                  <a:srgbClr val="00AF50"/>
                </a:solidFill>
              </a:rPr>
              <a:t>человеку,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чтобы</a:t>
            </a:r>
            <a:r>
              <a:rPr spc="-1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оставаться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здоровым?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8469" y="5198810"/>
            <a:ext cx="3831496" cy="1608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34" y="2420873"/>
            <a:ext cx="2345943" cy="17174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6176873"/>
            <a:ext cx="51727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  <a:hlinkClick r:id="rId6"/>
              </a:rPr>
              <a:t>http://www.cardioprevent.ru/downloads/c5m3i1917/%D0%9D%D0%B0%D1%86%D0%B8%D0%BE%D0%BD%D0%B0%D0%B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B%D1%8C%D0%BD%D1%8B%D0%B5%20%D1%80%D0%B5%D0%BA%D0%BE%D0%BC%D0%B5%D0%BD%D0%B4%D0%B0%D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1%86%D0%B8%D0%B8%20_%20%D0%9A%D0%B0%D1%80%D0%B4%D0%B8%D0%BE%D0%B2%D0%B0%D1%81%D0%BA%D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Calibri"/>
                <a:cs typeface="Calibri"/>
              </a:rPr>
              <a:t>1%83%D0%BB%D1%8F%D1%80%D0%BD%D0%B0%D1%8F%20%D0%BF%D1%80%D0%BE%D1%84%D0%B8%D0%BB%D0%B0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Calibri"/>
                <a:cs typeface="Calibri"/>
              </a:rPr>
              <a:t>%D0%BA%D1%82%D0%B8%D0%BA%D0%B0%202017.pdf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4171" y="2706623"/>
            <a:ext cx="5255260" cy="789940"/>
            <a:chOff x="644171" y="2706623"/>
            <a:chExt cx="5255260" cy="7899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171" y="2923458"/>
              <a:ext cx="269203" cy="261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6" y="2706623"/>
              <a:ext cx="5146548" cy="7894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8540" y="2359532"/>
            <a:ext cx="51244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минут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умеренной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45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легкой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минут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интенсивной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382895"/>
            <a:ext cx="503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Европейские</a:t>
            </a:r>
            <a:r>
              <a:rPr sz="1200" b="1" spc="-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по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профилактике</a:t>
            </a:r>
            <a:r>
              <a:rPr sz="1200" b="1" spc="2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сердечно-сосудистых заболеваний</a:t>
            </a:r>
            <a:r>
              <a:rPr sz="1200" b="1" spc="-5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в</a:t>
            </a:r>
            <a:r>
              <a:rPr sz="1200" b="1" spc="-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клинической</a:t>
            </a:r>
            <a:r>
              <a:rPr sz="1200" b="1" spc="2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практике</a:t>
            </a:r>
            <a:r>
              <a:rPr sz="1200" b="1" spc="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30859C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0859C"/>
                </a:solidFill>
                <a:latin typeface="Calibri"/>
                <a:cs typeface="Calibri"/>
              </a:rPr>
              <a:t>и</a:t>
            </a:r>
            <a:r>
              <a:rPr sz="1200" b="1" spc="4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Национальные</a:t>
            </a:r>
            <a:r>
              <a:rPr sz="1200" b="1" spc="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рекомендации</a:t>
            </a:r>
            <a:r>
              <a:rPr sz="1200" b="1" spc="5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«Кардиоваскулярная</a:t>
            </a:r>
            <a:r>
              <a:rPr sz="1200" b="1" spc="2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профилактика</a:t>
            </a:r>
            <a:r>
              <a:rPr sz="1200" b="1" spc="15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0859C"/>
                </a:solidFill>
                <a:latin typeface="Calibri"/>
                <a:cs typeface="Calibri"/>
              </a:rPr>
              <a:t>2017»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226" y="1237310"/>
            <a:ext cx="3925570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ts val="287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"/>
              <a:tabLst>
                <a:tab pos="324485" algn="l"/>
                <a:tab pos="325120" algn="l"/>
              </a:tabLst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Нарушение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целостности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сосуда</a:t>
            </a:r>
            <a:r>
              <a:rPr sz="2400" b="1" spc="-114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головного</a:t>
            </a:r>
            <a:r>
              <a:rPr sz="2400" b="1" spc="-1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мозга,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иными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словами,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его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разрыв.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12700" marR="318770">
              <a:lnSpc>
                <a:spcPct val="99600"/>
              </a:lnSpc>
              <a:buClr>
                <a:srgbClr val="C00000"/>
              </a:buClr>
              <a:buFont typeface="Wingdings"/>
              <a:buChar char=""/>
              <a:tabLst>
                <a:tab pos="256540" algn="l"/>
              </a:tabLst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Кровь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вытекает</a:t>
            </a:r>
            <a:r>
              <a:rPr sz="2400" b="1" spc="-1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ткани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мозга,</a:t>
            </a:r>
            <a:r>
              <a:rPr sz="24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окружающие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сосуд,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пропитывает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их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скапливается</a:t>
            </a:r>
            <a:r>
              <a:rPr sz="2400" b="1" spc="-5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в</a:t>
            </a:r>
            <a:r>
              <a:rPr sz="2400" b="1" spc="-3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прилежащих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тканях.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Создается</a:t>
            </a:r>
            <a:endParaRPr sz="2400">
              <a:latin typeface="Calibri"/>
              <a:cs typeface="Calibri"/>
            </a:endParaRPr>
          </a:p>
          <a:p>
            <a:pPr marL="12700" marR="435609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повышенное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давление</a:t>
            </a:r>
            <a:r>
              <a:rPr sz="2400" b="1" spc="1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на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ткани</a:t>
            </a:r>
            <a:r>
              <a:rPr sz="2400" b="1" spc="-2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мозга,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тем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05868"/>
                </a:solidFill>
                <a:latin typeface="Calibri"/>
                <a:cs typeface="Calibri"/>
              </a:rPr>
              <a:t>самым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нарушается</a:t>
            </a:r>
            <a:r>
              <a:rPr sz="2400" b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его</a:t>
            </a:r>
            <a:r>
              <a:rPr sz="2400" b="1" spc="-5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деятельность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5686" y="336042"/>
            <a:ext cx="3994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Геморрагический</a:t>
            </a:r>
            <a:r>
              <a:rPr spc="-15" dirty="0"/>
              <a:t> </a:t>
            </a:r>
            <a:r>
              <a:rPr spc="-10" dirty="0"/>
              <a:t>инсульт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3615" y="967995"/>
            <a:ext cx="8034020" cy="71120"/>
            <a:chOff x="583615" y="967995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" y="2149348"/>
            <a:ext cx="4032504" cy="266738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4422705"/>
            <a:ext cx="3098673" cy="2360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233" y="1213180"/>
            <a:ext cx="7853045" cy="368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indent="-250825">
              <a:lnSpc>
                <a:spcPts val="287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"/>
              <a:tabLst>
                <a:tab pos="331470" algn="l"/>
              </a:tabLst>
            </a:pPr>
            <a:r>
              <a:rPr sz="2400" dirty="0">
                <a:latin typeface="Calibri"/>
                <a:cs typeface="Calibri"/>
              </a:rPr>
              <a:t>Сахарный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диабет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является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независимым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фактором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риска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Calibri"/>
                <a:cs typeface="Calibri"/>
              </a:rPr>
              <a:t>развития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мозгового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99800"/>
              </a:lnSpc>
              <a:buClr>
                <a:srgbClr val="C00000"/>
              </a:buClr>
              <a:buFont typeface="Wingdings"/>
              <a:buChar char=""/>
              <a:tabLst>
                <a:tab pos="288925" algn="l"/>
              </a:tabLst>
            </a:pPr>
            <a:r>
              <a:rPr sz="2400" dirty="0">
                <a:latin typeface="Calibri"/>
                <a:cs typeface="Calibri"/>
              </a:rPr>
              <a:t>У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многих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людей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сахарным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диабетом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также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отмечается </a:t>
            </a:r>
            <a:r>
              <a:rPr sz="2400" dirty="0">
                <a:latin typeface="Calibri"/>
                <a:cs typeface="Calibri"/>
              </a:rPr>
              <a:t>повышенное</a:t>
            </a:r>
            <a:r>
              <a:rPr sz="2400" spc="2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артериальное</a:t>
            </a:r>
            <a:r>
              <a:rPr sz="2400" spc="2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давление,</a:t>
            </a:r>
            <a:r>
              <a:rPr sz="2400" spc="2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высокий</a:t>
            </a:r>
            <a:r>
              <a:rPr sz="2400" spc="25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уровень </a:t>
            </a:r>
            <a:r>
              <a:rPr sz="2400" dirty="0">
                <a:latin typeface="Calibri"/>
                <a:cs typeface="Calibri"/>
              </a:rPr>
              <a:t>холестерина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крови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избыточный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вес.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Это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еще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больше </a:t>
            </a:r>
            <a:r>
              <a:rPr sz="2400" dirty="0">
                <a:latin typeface="Calibri"/>
                <a:cs typeface="Calibri"/>
              </a:rPr>
              <a:t>увеличивает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развития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Wingdings"/>
              <a:buChar char=""/>
            </a:pPr>
            <a:endParaRPr sz="2450">
              <a:latin typeface="Calibri"/>
              <a:cs typeface="Calibri"/>
            </a:endParaRPr>
          </a:p>
          <a:p>
            <a:pPr marL="12700" marR="2642235">
              <a:lnSpc>
                <a:spcPts val="2860"/>
              </a:lnSpc>
              <a:buClr>
                <a:srgbClr val="C00000"/>
              </a:buClr>
              <a:buFont typeface="Wingdings"/>
              <a:buChar char=""/>
              <a:tabLst>
                <a:tab pos="256540" algn="l"/>
              </a:tabLst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настоящее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время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сахарный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диабет </a:t>
            </a:r>
            <a:r>
              <a:rPr sz="2400" dirty="0">
                <a:latin typeface="Calibri"/>
                <a:cs typeface="Calibri"/>
              </a:rPr>
              <a:t>хорошо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поддается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лечению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контролю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3777" y="270713"/>
            <a:ext cx="6660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</a:rPr>
              <a:t>Факторы</a:t>
            </a:r>
            <a:r>
              <a:rPr spc="-135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риска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spc="-20" dirty="0">
                <a:solidFill>
                  <a:srgbClr val="205868"/>
                </a:solidFill>
              </a:rPr>
              <a:t>инсульта:</a:t>
            </a:r>
            <a:r>
              <a:rPr spc="-120" dirty="0">
                <a:solidFill>
                  <a:srgbClr val="205868"/>
                </a:solidFill>
              </a:rPr>
              <a:t> </a:t>
            </a:r>
            <a:r>
              <a:rPr dirty="0">
                <a:solidFill>
                  <a:srgbClr val="205868"/>
                </a:solidFill>
              </a:rPr>
              <a:t>сахарный</a:t>
            </a:r>
            <a:r>
              <a:rPr spc="-105" dirty="0">
                <a:solidFill>
                  <a:srgbClr val="205868"/>
                </a:solidFill>
              </a:rPr>
              <a:t> </a:t>
            </a:r>
            <a:r>
              <a:rPr spc="-10" dirty="0">
                <a:solidFill>
                  <a:srgbClr val="205868"/>
                </a:solidFill>
              </a:rPr>
              <a:t>диабет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3615" y="967995"/>
            <a:ext cx="8034020" cy="71120"/>
            <a:chOff x="583615" y="967995"/>
            <a:chExt cx="8034020" cy="71120"/>
          </a:xfrm>
        </p:grpSpPr>
        <p:sp>
          <p:nvSpPr>
            <p:cNvPr id="6" name="object 6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315" y="980695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" y="172034"/>
            <a:ext cx="7832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95"/>
              </a:spcBef>
              <a:tabLst>
                <a:tab pos="372745" algn="l"/>
              </a:tabLst>
            </a:pP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какому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уровню</a:t>
            </a:r>
            <a:r>
              <a:rPr sz="28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артериального</a:t>
            </a:r>
            <a:r>
              <a:rPr sz="28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давления</a:t>
            </a:r>
            <a:r>
              <a:rPr sz="28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нужно стремиться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больным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сахарным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диабетом?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27314"/>
            <a:ext cx="361061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140/90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140/85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120/80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ст.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3680586"/>
            <a:ext cx="8203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Ориентироваться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самочувствию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человека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97" y="4869179"/>
            <a:ext cx="2987801" cy="198881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897" y="172034"/>
            <a:ext cx="7832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95"/>
              </a:spcBef>
              <a:tabLst>
                <a:tab pos="372745" algn="l"/>
              </a:tabLst>
            </a:pP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какому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уровню</a:t>
            </a:r>
            <a:r>
              <a:rPr sz="28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артериального</a:t>
            </a:r>
            <a:r>
              <a:rPr sz="28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давления</a:t>
            </a:r>
            <a:r>
              <a:rPr sz="28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нужно стремиться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больным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сахарным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диабетом?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27314"/>
            <a:ext cx="367728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140/90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5" dirty="0">
                <a:latin typeface="Calibri"/>
                <a:cs typeface="Calibri"/>
              </a:rPr>
              <a:t> 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≤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140/85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мм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рт.</a:t>
            </a:r>
            <a:r>
              <a:rPr sz="3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ст.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≤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120/80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рт.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ст.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3680586"/>
            <a:ext cx="8203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Ориентироваться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самочувствию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человека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97" y="4869179"/>
            <a:ext cx="2987801" cy="198881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324192"/>
            <a:ext cx="1536192" cy="278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427" y="203708"/>
            <a:ext cx="155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Холестерин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475232"/>
            <a:ext cx="2982468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33998" y="2386076"/>
            <a:ext cx="1524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4500" y="1576927"/>
            <a:ext cx="4709922" cy="21316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1799" y="3518915"/>
            <a:ext cx="2040255" cy="2210435"/>
            <a:chOff x="101799" y="3518915"/>
            <a:chExt cx="2040255" cy="22104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9" y="4028223"/>
              <a:ext cx="2039747" cy="1700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" y="3518915"/>
              <a:ext cx="1505712" cy="5135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0200" y="638683"/>
            <a:ext cx="8354059" cy="579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2286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жироподобное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вещество,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которое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выполняет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организме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функцию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своего</a:t>
            </a:r>
            <a:r>
              <a:rPr sz="1800" spc="-20" dirty="0">
                <a:latin typeface="Calibri"/>
                <a:cs typeface="Calibri"/>
              </a:rPr>
              <a:t> рода </a:t>
            </a:r>
            <a:r>
              <a:rPr sz="1800" dirty="0">
                <a:latin typeface="Calibri"/>
                <a:cs typeface="Calibri"/>
              </a:rPr>
              <a:t>строительного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материала.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содержится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мембранах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клеток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нашего </a:t>
            </a:r>
            <a:r>
              <a:rPr sz="1800" dirty="0">
                <a:latin typeface="Calibri"/>
                <a:cs typeface="Calibri"/>
              </a:rPr>
              <a:t>организма,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синтезируются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желчные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кислоты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гормоны.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Откуда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он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берется?</a:t>
            </a:r>
            <a:endParaRPr sz="2400">
              <a:latin typeface="Calibri"/>
              <a:cs typeface="Calibri"/>
            </a:endParaRPr>
          </a:p>
          <a:p>
            <a:pPr marL="84455" marR="4540885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синтезируется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печени. </a:t>
            </a:r>
            <a:r>
              <a:rPr sz="1800" dirty="0">
                <a:latin typeface="Calibri"/>
                <a:cs typeface="Calibri"/>
              </a:rPr>
              <a:t>Некоторое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количество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холестерина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м </a:t>
            </a:r>
            <a:r>
              <a:rPr sz="1800" dirty="0">
                <a:latin typeface="Calibri"/>
                <a:cs typeface="Calibri"/>
              </a:rPr>
              <a:t>получаем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пищей.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126364" algn="r">
              <a:lnSpc>
                <a:spcPct val="100000"/>
              </a:lnSpc>
              <a:spcBef>
                <a:spcPts val="114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Холестерин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переносится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кровью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комплексов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белками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липопротеинов</a:t>
            </a:r>
            <a:endParaRPr sz="1800">
              <a:latin typeface="Calibri"/>
              <a:cs typeface="Calibri"/>
            </a:endParaRPr>
          </a:p>
          <a:p>
            <a:pPr marR="81280" algn="r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липопротеинах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низкой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плотности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(ЛНП)</a:t>
            </a:r>
            <a:r>
              <a:rPr sz="1800" b="1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называют</a:t>
            </a:r>
            <a:endParaRPr sz="1800">
              <a:latin typeface="Calibri"/>
              <a:cs typeface="Calibri"/>
            </a:endParaRPr>
          </a:p>
          <a:p>
            <a:pPr marL="1885314" marR="1803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«плохим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холестерином»,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избыточное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количество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откладываться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внутри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артериальной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стенки,</a:t>
            </a:r>
            <a:r>
              <a:rPr sz="1800" spc="-10" dirty="0">
                <a:latin typeface="Calibri"/>
                <a:cs typeface="Calibri"/>
              </a:rPr>
              <a:t> образуя</a:t>
            </a:r>
            <a:endParaRPr sz="1800">
              <a:latin typeface="Calibri"/>
              <a:cs typeface="Calibri"/>
            </a:endParaRPr>
          </a:p>
          <a:p>
            <a:pPr marL="1885314" marR="3841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атеросклеротические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бляшки,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привести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инфаркту </a:t>
            </a:r>
            <a:r>
              <a:rPr sz="1800" dirty="0">
                <a:latin typeface="Calibri"/>
                <a:cs typeface="Calibri"/>
              </a:rPr>
              <a:t>миокарда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инсульту.</a:t>
            </a:r>
            <a:endParaRPr sz="1800">
              <a:latin typeface="Calibri"/>
              <a:cs typeface="Calibri"/>
            </a:endParaRPr>
          </a:p>
          <a:p>
            <a:pPr marL="188531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Холестерин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липопротеинах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высокой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плотности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(ЛВП)</a:t>
            </a:r>
            <a:r>
              <a:rPr sz="1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называют</a:t>
            </a:r>
            <a:endParaRPr sz="1800">
              <a:latin typeface="Calibri"/>
              <a:cs typeface="Calibri"/>
            </a:endParaRPr>
          </a:p>
          <a:p>
            <a:pPr marL="1885314" marR="19304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«хорошим»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холестерином,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поскольку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липопротеины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уносят </a:t>
            </a:r>
            <a:r>
              <a:rPr sz="1800" dirty="0">
                <a:latin typeface="Calibri"/>
                <a:cs typeface="Calibri"/>
              </a:rPr>
              <a:t>холестерин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артерий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таким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образом,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участвуют 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защите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инфаркта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инсульта.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85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2150"/>
                </a:moveTo>
                <a:lnTo>
                  <a:pt x="9144000" y="692150"/>
                </a:lnTo>
                <a:lnTo>
                  <a:pt x="914400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637" rIns="0" bIns="0" rtlCol="0">
            <a:spAutoFit/>
          </a:bodyPr>
          <a:lstStyle/>
          <a:p>
            <a:pPr marL="47498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настоящее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время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уровень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общего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холестерина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основном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используется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для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оценки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суммарного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сердечно-сосудистого</a:t>
            </a:r>
            <a:r>
              <a:rPr sz="18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риска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основании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которого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выбираются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целевые</a:t>
            </a:r>
            <a:r>
              <a:rPr sz="18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уровни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холестерина</a:t>
            </a:r>
            <a:r>
              <a:rPr sz="18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липопротеинов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низкой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плотности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" y="6170612"/>
            <a:ext cx="9134475" cy="68770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Catapano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ESC/EAS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Guidelines for</a:t>
            </a:r>
            <a:r>
              <a:rPr sz="1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Dyslipidaemias.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Eur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Heart J.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14;37(39):2999-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3058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21387"/>
            <a:ext cx="9144000" cy="144780"/>
          </a:xfrm>
          <a:custGeom>
            <a:avLst/>
            <a:gdLst/>
            <a:ahLst/>
            <a:cxnLst/>
            <a:rect l="l" t="t" r="r" b="b"/>
            <a:pathLst>
              <a:path w="9144000" h="144779">
                <a:moveTo>
                  <a:pt x="9144000" y="0"/>
                </a:moveTo>
                <a:lnTo>
                  <a:pt x="0" y="0"/>
                </a:lnTo>
                <a:lnTo>
                  <a:pt x="0" y="144462"/>
                </a:lnTo>
                <a:lnTo>
                  <a:pt x="9144000" y="14446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3564" y="2189695"/>
            <a:ext cx="6339205" cy="2957195"/>
            <a:chOff x="683564" y="2189695"/>
            <a:chExt cx="6339205" cy="2957195"/>
          </a:xfrm>
        </p:grpSpPr>
        <p:sp>
          <p:nvSpPr>
            <p:cNvPr id="7" name="object 7"/>
            <p:cNvSpPr/>
            <p:nvPr/>
          </p:nvSpPr>
          <p:spPr>
            <a:xfrm>
              <a:off x="683564" y="2189695"/>
              <a:ext cx="6339205" cy="1122045"/>
            </a:xfrm>
            <a:custGeom>
              <a:avLst/>
              <a:gdLst/>
              <a:ahLst/>
              <a:cxnLst/>
              <a:rect l="l" t="t" r="r" b="b"/>
              <a:pathLst>
                <a:path w="6339205" h="1122045">
                  <a:moveTo>
                    <a:pt x="6338950" y="0"/>
                  </a:moveTo>
                  <a:lnTo>
                    <a:pt x="0" y="0"/>
                  </a:lnTo>
                  <a:lnTo>
                    <a:pt x="0" y="1121702"/>
                  </a:lnTo>
                  <a:lnTo>
                    <a:pt x="6338950" y="1121702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564" y="3311359"/>
              <a:ext cx="6339205" cy="1122045"/>
            </a:xfrm>
            <a:custGeom>
              <a:avLst/>
              <a:gdLst/>
              <a:ahLst/>
              <a:cxnLst/>
              <a:rect l="l" t="t" r="r" b="b"/>
              <a:pathLst>
                <a:path w="6339205" h="1122045">
                  <a:moveTo>
                    <a:pt x="6338950" y="0"/>
                  </a:moveTo>
                  <a:lnTo>
                    <a:pt x="0" y="0"/>
                  </a:lnTo>
                  <a:lnTo>
                    <a:pt x="0" y="1121702"/>
                  </a:lnTo>
                  <a:lnTo>
                    <a:pt x="6338950" y="1121702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564" y="4433036"/>
              <a:ext cx="6339205" cy="702310"/>
            </a:xfrm>
            <a:custGeom>
              <a:avLst/>
              <a:gdLst/>
              <a:ahLst/>
              <a:cxnLst/>
              <a:rect l="l" t="t" r="r" b="b"/>
              <a:pathLst>
                <a:path w="6339205" h="702310">
                  <a:moveTo>
                    <a:pt x="6338950" y="0"/>
                  </a:moveTo>
                  <a:lnTo>
                    <a:pt x="0" y="0"/>
                  </a:lnTo>
                  <a:lnTo>
                    <a:pt x="0" y="702208"/>
                  </a:lnTo>
                  <a:lnTo>
                    <a:pt x="6338950" y="702208"/>
                  </a:lnTo>
                  <a:lnTo>
                    <a:pt x="633895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5672" y="2386584"/>
              <a:ext cx="422148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9972" y="2386584"/>
              <a:ext cx="425196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20" y="2386584"/>
              <a:ext cx="367284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755" y="2386584"/>
              <a:ext cx="423672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9635" y="2386584"/>
              <a:ext cx="986027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7816" y="2386584"/>
              <a:ext cx="525780" cy="513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5672" y="3508248"/>
              <a:ext cx="422148" cy="513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9972" y="3508248"/>
              <a:ext cx="425196" cy="5135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7320" y="3508248"/>
              <a:ext cx="367284" cy="51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6755" y="3508248"/>
              <a:ext cx="423672" cy="513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9635" y="3508248"/>
              <a:ext cx="986027" cy="513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7816" y="3508248"/>
              <a:ext cx="525780" cy="513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5464" y="4632960"/>
              <a:ext cx="422148" cy="513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9764" y="4632960"/>
              <a:ext cx="423672" cy="513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37404" y="4632960"/>
              <a:ext cx="986027" cy="5135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5584" y="4632960"/>
              <a:ext cx="525779" cy="513588"/>
            </a:xfrm>
            <a:prstGeom prst="rect">
              <a:avLst/>
            </a:prstGeom>
          </p:spPr>
        </p:pic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677214" y="1622425"/>
          <a:ext cx="8077834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05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Риск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уровни</a:t>
                      </a:r>
                      <a:r>
                        <a:rPr sz="1800" b="1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ХС-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ЛНП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10">
                <a:tc>
                  <a:txBody>
                    <a:bodyPr/>
                    <a:lstStyle/>
                    <a:p>
                      <a:pPr marL="246379">
                        <a:lnSpc>
                          <a:spcPts val="2045"/>
                        </a:lnSpc>
                        <a:tabLst>
                          <a:tab pos="1519555" algn="l"/>
                          <a:tab pos="1771014" algn="l"/>
                          <a:tab pos="2513330" algn="l"/>
                          <a:tab pos="3564890" algn="l"/>
                          <a:tab pos="4460875" algn="l"/>
                          <a:tab pos="4860925" algn="l"/>
                          <a:tab pos="564832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высоким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tabLst>
                          <a:tab pos="445643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&lt;1,8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снижение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исходного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уровня,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был в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диапазоне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1,8-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3,5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10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  <a:tabLst>
                          <a:tab pos="1493520" algn="l"/>
                          <a:tab pos="1899285" algn="l"/>
                          <a:tab pos="3106420" algn="l"/>
                          <a:tab pos="4154804" algn="l"/>
                          <a:tab pos="4706620" algn="l"/>
                          <a:tab pos="564832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высоким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tabLst>
                          <a:tab pos="445643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&lt;2,6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снижение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чем</a:t>
                      </a:r>
                      <a:r>
                        <a:rPr sz="1800" b="1" spc="3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8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800" b="1" spc="3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исходного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уровня,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находился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 диапазоне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2,6-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Пациентам</a:t>
                      </a:r>
                      <a:r>
                        <a:rPr sz="180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умеренным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низким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риском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шкале</a:t>
                      </a:r>
                      <a:r>
                        <a:rPr sz="18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рекомендуется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ХС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ЛПНП</a:t>
                      </a:r>
                      <a:r>
                        <a:rPr sz="1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&lt;3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ммоль/л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IIа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199136" y="5358485"/>
            <a:ext cx="302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Европейские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рекомендации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по </a:t>
            </a:r>
            <a:r>
              <a:rPr sz="1800" i="1" dirty="0">
                <a:latin typeface="Calibri"/>
                <a:cs typeface="Calibri"/>
              </a:rPr>
              <a:t>лечению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дислипидемий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5896" y="5360314"/>
            <a:ext cx="424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Национальные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рекомендации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«Кардиоваскулярная</a:t>
            </a:r>
            <a:r>
              <a:rPr sz="1800" i="1" dirty="0">
                <a:latin typeface="Calibri"/>
                <a:cs typeface="Calibri"/>
              </a:rPr>
              <a:t> профилактика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2017»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49" y="1467103"/>
            <a:ext cx="5585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6030" algn="l"/>
                <a:tab pos="2996565" algn="l"/>
                <a:tab pos="3698240" algn="l"/>
                <a:tab pos="4507230" algn="l"/>
              </a:tabLst>
            </a:pPr>
            <a:r>
              <a:rPr sz="2000" spc="-10" dirty="0">
                <a:latin typeface="Calibri"/>
                <a:cs typeface="Calibri"/>
              </a:rPr>
              <a:t>передней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поверхности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шеи,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кровь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поступает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162303"/>
            <a:ext cx="6182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87020" algn="r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87020" algn="l"/>
                <a:tab pos="770890" algn="l"/>
                <a:tab pos="1818005" algn="l"/>
                <a:tab pos="3116580" algn="l"/>
                <a:tab pos="4212590" algn="l"/>
                <a:tab pos="5894070" algn="l"/>
              </a:tabLst>
            </a:pPr>
            <a:r>
              <a:rPr sz="2000" spc="-25" dirty="0">
                <a:latin typeface="Calibri"/>
                <a:cs typeface="Calibri"/>
              </a:rPr>
              <a:t>По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сонным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артериям,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которые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расположены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695"/>
              </a:spcBef>
            </a:pPr>
            <a:r>
              <a:rPr spc="-10" dirty="0"/>
              <a:t>головной</a:t>
            </a:r>
            <a:r>
              <a:rPr spc="-40" dirty="0"/>
              <a:t> </a:t>
            </a:r>
            <a:r>
              <a:rPr spc="-20" dirty="0"/>
              <a:t>мозг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/>
              <a:t>При</a:t>
            </a:r>
            <a:r>
              <a:rPr spc="490" dirty="0"/>
              <a:t> </a:t>
            </a:r>
            <a:r>
              <a:rPr dirty="0"/>
              <a:t>атеросклерозе</a:t>
            </a:r>
            <a:r>
              <a:rPr spc="505" dirty="0"/>
              <a:t> </a:t>
            </a:r>
            <a:r>
              <a:rPr dirty="0"/>
              <a:t>сонные</a:t>
            </a:r>
            <a:r>
              <a:rPr spc="505" dirty="0"/>
              <a:t> </a:t>
            </a:r>
            <a:r>
              <a:rPr dirty="0"/>
              <a:t>артерии</a:t>
            </a:r>
            <a:r>
              <a:rPr spc="505" dirty="0"/>
              <a:t> </a:t>
            </a:r>
            <a:r>
              <a:rPr dirty="0"/>
              <a:t>суживаются</a:t>
            </a:r>
            <a:r>
              <a:rPr spc="495" dirty="0"/>
              <a:t> </a:t>
            </a:r>
            <a:r>
              <a:rPr spc="-25" dirty="0"/>
              <a:t>за </a:t>
            </a:r>
            <a:r>
              <a:rPr dirty="0"/>
              <a:t>счет</a:t>
            </a:r>
            <a:r>
              <a:rPr spc="495" dirty="0"/>
              <a:t>  </a:t>
            </a:r>
            <a:r>
              <a:rPr dirty="0"/>
              <a:t>образования</a:t>
            </a:r>
            <a:r>
              <a:rPr spc="495" dirty="0"/>
              <a:t>  </a:t>
            </a:r>
            <a:r>
              <a:rPr dirty="0"/>
              <a:t>бляшек</a:t>
            </a:r>
            <a:r>
              <a:rPr spc="495" dirty="0"/>
              <a:t>  </a:t>
            </a:r>
            <a:r>
              <a:rPr dirty="0"/>
              <a:t>из</a:t>
            </a:r>
            <a:r>
              <a:rPr spc="490" dirty="0"/>
              <a:t>  </a:t>
            </a:r>
            <a:r>
              <a:rPr spc="-10" dirty="0"/>
              <a:t>накапливающихся </a:t>
            </a:r>
            <a:r>
              <a:rPr dirty="0"/>
              <a:t>внутри</a:t>
            </a:r>
            <a:r>
              <a:rPr spc="475" dirty="0"/>
              <a:t>  </a:t>
            </a:r>
            <a:r>
              <a:rPr dirty="0"/>
              <a:t>стенки</a:t>
            </a:r>
            <a:r>
              <a:rPr spc="470" dirty="0"/>
              <a:t>  </a:t>
            </a:r>
            <a:r>
              <a:rPr dirty="0"/>
              <a:t>сосуда</a:t>
            </a:r>
            <a:r>
              <a:rPr spc="475" dirty="0"/>
              <a:t>  </a:t>
            </a:r>
            <a:r>
              <a:rPr dirty="0"/>
              <a:t>жиров.</a:t>
            </a:r>
            <a:r>
              <a:rPr spc="470" dirty="0"/>
              <a:t>  </a:t>
            </a:r>
            <a:r>
              <a:rPr dirty="0"/>
              <a:t>Кроме</a:t>
            </a:r>
            <a:r>
              <a:rPr spc="480" dirty="0"/>
              <a:t>  </a:t>
            </a:r>
            <a:r>
              <a:rPr dirty="0"/>
              <a:t>того,</a:t>
            </a:r>
            <a:r>
              <a:rPr spc="480" dirty="0"/>
              <a:t>  </a:t>
            </a:r>
            <a:r>
              <a:rPr spc="-25" dirty="0"/>
              <a:t>на </a:t>
            </a:r>
            <a:r>
              <a:rPr dirty="0"/>
              <a:t>поверхности</a:t>
            </a:r>
            <a:r>
              <a:rPr spc="415" dirty="0"/>
              <a:t>  </a:t>
            </a:r>
            <a:r>
              <a:rPr dirty="0"/>
              <a:t>такой</a:t>
            </a:r>
            <a:r>
              <a:rPr spc="409" dirty="0"/>
              <a:t>  </a:t>
            </a:r>
            <a:r>
              <a:rPr dirty="0"/>
              <a:t>бляшки</a:t>
            </a:r>
            <a:r>
              <a:rPr spc="425" dirty="0"/>
              <a:t>  </a:t>
            </a:r>
            <a:r>
              <a:rPr dirty="0"/>
              <a:t>может</a:t>
            </a:r>
            <a:r>
              <a:rPr spc="420" dirty="0"/>
              <a:t>  </a:t>
            </a:r>
            <a:r>
              <a:rPr spc="-10" dirty="0"/>
              <a:t>образоваться </a:t>
            </a:r>
            <a:r>
              <a:rPr dirty="0"/>
              <a:t>тромб,</a:t>
            </a:r>
            <a:r>
              <a:rPr spc="160" dirty="0"/>
              <a:t>  </a:t>
            </a:r>
            <a:r>
              <a:rPr dirty="0"/>
              <a:t>который</a:t>
            </a:r>
            <a:r>
              <a:rPr spc="165" dirty="0"/>
              <a:t>  </a:t>
            </a:r>
            <a:r>
              <a:rPr dirty="0"/>
              <a:t>способен</a:t>
            </a:r>
            <a:r>
              <a:rPr spc="165" dirty="0"/>
              <a:t>  </a:t>
            </a:r>
            <a:r>
              <a:rPr dirty="0"/>
              <a:t>полностью</a:t>
            </a:r>
            <a:r>
              <a:rPr spc="165" dirty="0"/>
              <a:t>  </a:t>
            </a:r>
            <a:r>
              <a:rPr spc="-10" dirty="0"/>
              <a:t>блокировать кровоток</a:t>
            </a:r>
          </a:p>
          <a:p>
            <a:pPr marL="299085" marR="5715" indent="-287020" algn="just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/>
              <a:t>Поскольку</a:t>
            </a:r>
            <a:r>
              <a:rPr spc="-40" dirty="0"/>
              <a:t> </a:t>
            </a:r>
            <a:r>
              <a:rPr dirty="0"/>
              <a:t>сонные</a:t>
            </a:r>
            <a:r>
              <a:rPr spc="-20" dirty="0"/>
              <a:t> </a:t>
            </a:r>
            <a:r>
              <a:rPr dirty="0"/>
              <a:t>артерии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их</a:t>
            </a:r>
            <a:r>
              <a:rPr spc="-20" dirty="0"/>
              <a:t> </a:t>
            </a:r>
            <a:r>
              <a:rPr dirty="0"/>
              <a:t>ветви</a:t>
            </a:r>
            <a:r>
              <a:rPr spc="-25" dirty="0"/>
              <a:t> </a:t>
            </a:r>
            <a:r>
              <a:rPr spc="-10" dirty="0"/>
              <a:t>кровоснабжают </a:t>
            </a:r>
            <a:r>
              <a:rPr dirty="0"/>
              <a:t>значительную</a:t>
            </a:r>
            <a:r>
              <a:rPr spc="305" dirty="0"/>
              <a:t>  </a:t>
            </a:r>
            <a:r>
              <a:rPr dirty="0"/>
              <a:t>часть</a:t>
            </a:r>
            <a:r>
              <a:rPr spc="305" dirty="0"/>
              <a:t>  </a:t>
            </a:r>
            <a:r>
              <a:rPr dirty="0"/>
              <a:t>мозга,</a:t>
            </a:r>
            <a:r>
              <a:rPr spc="310" dirty="0"/>
              <a:t>  </a:t>
            </a:r>
            <a:r>
              <a:rPr dirty="0"/>
              <a:t>это</a:t>
            </a:r>
            <a:r>
              <a:rPr spc="560" dirty="0"/>
              <a:t>   </a:t>
            </a:r>
            <a:r>
              <a:rPr dirty="0"/>
              <a:t>может</a:t>
            </a:r>
            <a:r>
              <a:rPr spc="310" dirty="0"/>
              <a:t>  </a:t>
            </a:r>
            <a:r>
              <a:rPr spc="-10" dirty="0"/>
              <a:t>вызвать инсульт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62711" y="0"/>
            <a:ext cx="8769350" cy="1187450"/>
            <a:chOff x="362711" y="0"/>
            <a:chExt cx="8769350" cy="1187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1" y="192409"/>
              <a:ext cx="955548" cy="3161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0620" y="0"/>
              <a:ext cx="5920739" cy="760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967" y="0"/>
              <a:ext cx="2529839" cy="7604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7839" y="397763"/>
              <a:ext cx="5715000" cy="78943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9285" y="49479"/>
            <a:ext cx="8486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9889" marR="5080" indent="-16478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AF50"/>
                </a:solidFill>
              </a:rPr>
              <a:t>Если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у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Вас</a:t>
            </a:r>
            <a:r>
              <a:rPr spc="-7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атеросклероз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сонных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артерий,</a:t>
            </a:r>
            <a:r>
              <a:rPr spc="-3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обратитесь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spc="-50" dirty="0">
                <a:solidFill>
                  <a:srgbClr val="00AF50"/>
                </a:solidFill>
              </a:rPr>
              <a:t>к </a:t>
            </a:r>
            <a:r>
              <a:rPr dirty="0">
                <a:solidFill>
                  <a:srgbClr val="00AF50"/>
                </a:solidFill>
              </a:rPr>
              <a:t>врачу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для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оценки</a:t>
            </a:r>
            <a:r>
              <a:rPr spc="-6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риска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инсульта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3564" y="5229199"/>
            <a:ext cx="7489190" cy="10775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574675" marR="252095" indent="-311150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Если</a:t>
            </a:r>
            <a:r>
              <a:rPr sz="3200" b="1" spc="-55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Ваш</a:t>
            </a:r>
            <a:r>
              <a:rPr sz="3200" b="1" spc="-55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риск</a:t>
            </a:r>
            <a:r>
              <a:rPr sz="3200" b="1" spc="-55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BD4B5"/>
                </a:solidFill>
                <a:latin typeface="Calibri"/>
                <a:cs typeface="Calibri"/>
              </a:rPr>
              <a:t>инсульта</a:t>
            </a:r>
            <a:r>
              <a:rPr sz="3200" b="1" spc="-45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повышен,</a:t>
            </a:r>
            <a:r>
              <a:rPr sz="3200" b="1" spc="-60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BD4B5"/>
                </a:solidFill>
                <a:latin typeface="Calibri"/>
                <a:cs typeface="Calibri"/>
              </a:rPr>
              <a:t>врач </a:t>
            </a: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назначит</a:t>
            </a:r>
            <a:r>
              <a:rPr sz="3200" b="1" spc="-120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BD4B5"/>
                </a:solidFill>
                <a:latin typeface="Calibri"/>
                <a:cs typeface="Calibri"/>
              </a:rPr>
              <a:t>соответствующее</a:t>
            </a:r>
            <a:r>
              <a:rPr sz="3200" b="1" spc="-80" dirty="0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BD4B5"/>
                </a:solidFill>
                <a:latin typeface="Calibri"/>
                <a:cs typeface="Calibri"/>
              </a:rPr>
              <a:t>лечение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3055" y="2134742"/>
            <a:ext cx="2133600" cy="199072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872" y="1277037"/>
            <a:ext cx="2524505" cy="52308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202692"/>
            <a:ext cx="6537959" cy="1216660"/>
            <a:chOff x="338327" y="202692"/>
            <a:chExt cx="6537959" cy="1216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754" y="421725"/>
              <a:ext cx="2863378" cy="319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0" y="202692"/>
              <a:ext cx="577595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6223" y="202692"/>
              <a:ext cx="2304288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7" y="629411"/>
              <a:ext cx="6537959" cy="7894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6303" y="281178"/>
            <a:ext cx="6012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Наличие</a:t>
            </a:r>
            <a:r>
              <a:rPr spc="-40" dirty="0"/>
              <a:t> </a:t>
            </a:r>
            <a:r>
              <a:rPr spc="-30" dirty="0"/>
              <a:t>сердечно-</a:t>
            </a:r>
            <a:r>
              <a:rPr spc="-10" dirty="0"/>
              <a:t>сосудистых</a:t>
            </a:r>
          </a:p>
          <a:p>
            <a:pPr marL="12700">
              <a:lnSpc>
                <a:spcPct val="100000"/>
              </a:lnSpc>
              <a:tabLst>
                <a:tab pos="3840479" algn="l"/>
              </a:tabLst>
            </a:pPr>
            <a:r>
              <a:rPr spc="-10" dirty="0"/>
              <a:t>заболеваний</a:t>
            </a:r>
            <a:r>
              <a:rPr spc="-60" dirty="0"/>
              <a:t> </a:t>
            </a:r>
            <a:r>
              <a:rPr spc="-10" dirty="0"/>
              <a:t>повышает</a:t>
            </a:r>
            <a:r>
              <a:rPr dirty="0"/>
              <a:t>	риск</a:t>
            </a:r>
            <a:r>
              <a:rPr spc="-50" dirty="0"/>
              <a:t> </a:t>
            </a:r>
            <a:r>
              <a:rPr spc="-10" dirty="0"/>
              <a:t>инсульта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303" y="1503679"/>
            <a:ext cx="6180455" cy="464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1827530" algn="l"/>
              </a:tabLst>
            </a:pPr>
            <a:r>
              <a:rPr sz="2400" spc="-10" dirty="0">
                <a:latin typeface="Calibri"/>
                <a:cs typeface="Calibri"/>
              </a:rPr>
              <a:t>Пациент,</a:t>
            </a:r>
            <a:r>
              <a:rPr sz="2400" dirty="0">
                <a:latin typeface="Calibri"/>
                <a:cs typeface="Calibri"/>
              </a:rPr>
              <a:t>	который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уже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перенес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инсульт,</a:t>
            </a:r>
            <a:endParaRPr sz="2400">
              <a:latin typeface="Calibri"/>
              <a:cs typeface="Calibri"/>
            </a:endParaRPr>
          </a:p>
          <a:p>
            <a:pPr marL="527685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имеет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гораздо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высокий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второго инсульта,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которого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никогда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было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нарушений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мозгового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кровообращения.</a:t>
            </a:r>
            <a:endParaRPr sz="2400">
              <a:latin typeface="Calibri"/>
              <a:cs typeface="Calibri"/>
            </a:endParaRPr>
          </a:p>
          <a:p>
            <a:pPr marL="527685" marR="156845" indent="-51562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Если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перенес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одну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несколько </a:t>
            </a:r>
            <a:r>
              <a:rPr sz="2400" dirty="0">
                <a:latin typeface="Calibri"/>
                <a:cs typeface="Calibri"/>
              </a:rPr>
              <a:t>ТИА,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вероятность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инсульта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почти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больше,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чем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того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же </a:t>
            </a:r>
            <a:r>
              <a:rPr sz="2400" dirty="0">
                <a:latin typeface="Calibri"/>
                <a:cs typeface="Calibri"/>
              </a:rPr>
              <a:t>возраста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без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ТИА</a:t>
            </a:r>
            <a:endParaRPr sz="2400">
              <a:latin typeface="Calibri"/>
              <a:cs typeface="Calibri"/>
            </a:endParaRPr>
          </a:p>
          <a:p>
            <a:pPr marL="527685" marR="360680" indent="-51562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Перенесенный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инфаркт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миокарда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dirty="0">
                <a:latin typeface="Calibri"/>
                <a:cs typeface="Calibri"/>
              </a:rPr>
              <a:t>увеличивает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развития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инсульта.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выше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перечисленное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872" y="1277037"/>
            <a:ext cx="2524505" cy="52308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8327" y="202692"/>
            <a:ext cx="6537959" cy="1216660"/>
            <a:chOff x="338327" y="202692"/>
            <a:chExt cx="6537959" cy="1216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754" y="421725"/>
              <a:ext cx="2863378" cy="319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0" y="202692"/>
              <a:ext cx="577595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6223" y="202692"/>
              <a:ext cx="2304288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7" y="629411"/>
              <a:ext cx="6537959" cy="7894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6303" y="281178"/>
            <a:ext cx="6012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Наличие</a:t>
            </a:r>
            <a:r>
              <a:rPr spc="-40" dirty="0"/>
              <a:t> </a:t>
            </a:r>
            <a:r>
              <a:rPr spc="-30" dirty="0"/>
              <a:t>сердечно-</a:t>
            </a:r>
            <a:r>
              <a:rPr spc="-10" dirty="0"/>
              <a:t>сосудистых</a:t>
            </a:r>
          </a:p>
          <a:p>
            <a:pPr marL="12700">
              <a:lnSpc>
                <a:spcPct val="100000"/>
              </a:lnSpc>
              <a:tabLst>
                <a:tab pos="3840479" algn="l"/>
              </a:tabLst>
            </a:pPr>
            <a:r>
              <a:rPr spc="-10" dirty="0"/>
              <a:t>заболеваний</a:t>
            </a:r>
            <a:r>
              <a:rPr spc="-60" dirty="0"/>
              <a:t> </a:t>
            </a:r>
            <a:r>
              <a:rPr spc="-10" dirty="0"/>
              <a:t>повышает</a:t>
            </a:r>
            <a:r>
              <a:rPr dirty="0"/>
              <a:t>	риск</a:t>
            </a:r>
            <a:r>
              <a:rPr spc="-50" dirty="0"/>
              <a:t> </a:t>
            </a:r>
            <a:r>
              <a:rPr spc="-10" dirty="0"/>
              <a:t>инсульта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303" y="1503679"/>
            <a:ext cx="6180455" cy="464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1827530" algn="l"/>
              </a:tabLst>
            </a:pPr>
            <a:r>
              <a:rPr sz="2400" spc="-10" dirty="0">
                <a:latin typeface="Calibri"/>
                <a:cs typeface="Calibri"/>
              </a:rPr>
              <a:t>Пациент,</a:t>
            </a:r>
            <a:r>
              <a:rPr sz="2400" dirty="0">
                <a:latin typeface="Calibri"/>
                <a:cs typeface="Calibri"/>
              </a:rPr>
              <a:t>	который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уже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перенес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инсульт,</a:t>
            </a:r>
            <a:endParaRPr sz="2400">
              <a:latin typeface="Calibri"/>
              <a:cs typeface="Calibri"/>
            </a:endParaRPr>
          </a:p>
          <a:p>
            <a:pPr marL="527685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имеет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гораздо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высокий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второго инсульта,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которого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никогда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было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нарушений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мозгового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кровообращения.</a:t>
            </a:r>
            <a:endParaRPr sz="2400">
              <a:latin typeface="Calibri"/>
              <a:cs typeface="Calibri"/>
            </a:endParaRPr>
          </a:p>
          <a:p>
            <a:pPr marL="527685" marR="156845" indent="-51562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Если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перенес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одну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несколько </a:t>
            </a:r>
            <a:r>
              <a:rPr sz="2400" dirty="0">
                <a:latin typeface="Calibri"/>
                <a:cs typeface="Calibri"/>
              </a:rPr>
              <a:t>ТИА,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вероятность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инсульта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почти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больше,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чем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человека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того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же </a:t>
            </a:r>
            <a:r>
              <a:rPr sz="2400" dirty="0">
                <a:latin typeface="Calibri"/>
                <a:cs typeface="Calibri"/>
              </a:rPr>
              <a:t>возраста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пола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без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ТИА</a:t>
            </a:r>
            <a:endParaRPr sz="2400">
              <a:latin typeface="Calibri"/>
              <a:cs typeface="Calibri"/>
            </a:endParaRPr>
          </a:p>
          <a:p>
            <a:pPr marL="527685" marR="360680" indent="-51562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Перенесенный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инфаркт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миокарда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dirty="0">
                <a:latin typeface="Calibri"/>
                <a:cs typeface="Calibri"/>
              </a:rPr>
              <a:t>увеличивает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развития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инсульта.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выше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642364"/>
            <a:ext cx="433895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Ишемическая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болезнь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Дилатационная кардиомиопатия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(расширение </a:t>
            </a:r>
            <a:r>
              <a:rPr sz="2400" dirty="0">
                <a:latin typeface="Calibri"/>
                <a:cs typeface="Calibri"/>
              </a:rPr>
              <a:t>всех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отделов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сердца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4965" marR="2247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сочетании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снижением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его </a:t>
            </a:r>
            <a:r>
              <a:rPr sz="2400" spc="-10" dirty="0">
                <a:latin typeface="Calibri"/>
                <a:cs typeface="Calibri"/>
              </a:rPr>
              <a:t>сократимости)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Клапанные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пороки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4965" marR="10922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Некоторые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типы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врожденных </a:t>
            </a:r>
            <a:r>
              <a:rPr sz="2400" dirty="0">
                <a:latin typeface="Calibri"/>
                <a:cs typeface="Calibri"/>
              </a:rPr>
              <a:t>пороков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вышеперечисленное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448" y="449192"/>
            <a:ext cx="7914640" cy="1016000"/>
            <a:chOff x="536448" y="449192"/>
            <a:chExt cx="7914640" cy="1016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64" y="449192"/>
              <a:ext cx="7671816" cy="337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675131"/>
              <a:ext cx="2724912" cy="7894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1" rIns="0" bIns="0" rtlCol="0">
            <a:spAutoFit/>
          </a:bodyPr>
          <a:lstStyle/>
          <a:p>
            <a:pPr marL="49974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При</a:t>
            </a:r>
            <a:r>
              <a:rPr spc="-105" dirty="0"/>
              <a:t> </a:t>
            </a:r>
            <a:r>
              <a:rPr dirty="0"/>
              <a:t>каких</a:t>
            </a:r>
            <a:r>
              <a:rPr spc="-65" dirty="0"/>
              <a:t> </a:t>
            </a:r>
            <a:r>
              <a:rPr dirty="0"/>
              <a:t>еще</a:t>
            </a:r>
            <a:r>
              <a:rPr spc="-85" dirty="0"/>
              <a:t> </a:t>
            </a:r>
            <a:r>
              <a:rPr spc="-10" dirty="0"/>
              <a:t>заболеваниях</a:t>
            </a:r>
            <a:r>
              <a:rPr spc="-50" dirty="0"/>
              <a:t> </a:t>
            </a:r>
            <a:r>
              <a:rPr dirty="0"/>
              <a:t>сердца</a:t>
            </a:r>
            <a:r>
              <a:rPr spc="-85" dirty="0"/>
              <a:t> </a:t>
            </a:r>
            <a:r>
              <a:rPr spc="-10" dirty="0"/>
              <a:t>повышается </a:t>
            </a:r>
            <a:r>
              <a:rPr dirty="0"/>
              <a:t>риск</a:t>
            </a:r>
            <a:r>
              <a:rPr spc="-50" dirty="0"/>
              <a:t> </a:t>
            </a:r>
            <a:r>
              <a:rPr spc="-10" dirty="0"/>
              <a:t>инсульта: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9928" y="1569415"/>
            <a:ext cx="362407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642364"/>
            <a:ext cx="433895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Ишемическая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болезнь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Дилатационная кардиомиопатия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(расширение </a:t>
            </a:r>
            <a:r>
              <a:rPr sz="2400" dirty="0">
                <a:latin typeface="Calibri"/>
                <a:cs typeface="Calibri"/>
              </a:rPr>
              <a:t>всех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отделов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сердца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4965" marR="2247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сочетании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снижением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его </a:t>
            </a:r>
            <a:r>
              <a:rPr sz="2400" spc="-10" dirty="0">
                <a:latin typeface="Calibri"/>
                <a:cs typeface="Calibri"/>
              </a:rPr>
              <a:t>сократимости)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Клапанные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пороки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4965" marR="10922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Некоторые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типы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врожденных </a:t>
            </a:r>
            <a:r>
              <a:rPr sz="2400" dirty="0">
                <a:latin typeface="Calibri"/>
                <a:cs typeface="Calibri"/>
              </a:rPr>
              <a:t>пороков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вышеперечисленное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248024"/>
            <a:ext cx="7914640" cy="1016000"/>
            <a:chOff x="518159" y="248024"/>
            <a:chExt cx="7914640" cy="1016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5" y="248024"/>
              <a:ext cx="7671816" cy="337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473963"/>
              <a:ext cx="2724912" cy="7894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69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При</a:t>
            </a:r>
            <a:r>
              <a:rPr spc="-105" dirty="0"/>
              <a:t> </a:t>
            </a:r>
            <a:r>
              <a:rPr dirty="0"/>
              <a:t>каких</a:t>
            </a:r>
            <a:r>
              <a:rPr spc="-65" dirty="0"/>
              <a:t> </a:t>
            </a:r>
            <a:r>
              <a:rPr dirty="0"/>
              <a:t>еще</a:t>
            </a:r>
            <a:r>
              <a:rPr spc="-85" dirty="0"/>
              <a:t> </a:t>
            </a:r>
            <a:r>
              <a:rPr spc="-10" dirty="0"/>
              <a:t>заболеваниях</a:t>
            </a:r>
            <a:r>
              <a:rPr spc="-50" dirty="0"/>
              <a:t> </a:t>
            </a:r>
            <a:r>
              <a:rPr dirty="0"/>
              <a:t>сердца</a:t>
            </a:r>
            <a:r>
              <a:rPr spc="-85" dirty="0"/>
              <a:t> </a:t>
            </a:r>
            <a:r>
              <a:rPr spc="-10" dirty="0"/>
              <a:t>повышается </a:t>
            </a:r>
            <a:r>
              <a:rPr dirty="0"/>
              <a:t>риск</a:t>
            </a:r>
            <a:r>
              <a:rPr spc="-50" dirty="0"/>
              <a:t> </a:t>
            </a:r>
            <a:r>
              <a:rPr spc="-10" dirty="0"/>
              <a:t>инсульта: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9928" y="1569415"/>
            <a:ext cx="362407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201" y="494791"/>
            <a:ext cx="747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Какие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симптомы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могут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указывать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</a:t>
            </a:r>
            <a:r>
              <a:rPr sz="2400" spc="-2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мозговой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инсульт?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08177" y="1566290"/>
            <a:ext cx="5718810" cy="3562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Внезапно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возникшая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асимметрия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лица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Слабость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онемение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руке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ноге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Спутанность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сознания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Внезапное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нарушение </a:t>
            </a:r>
            <a:r>
              <a:rPr sz="2400" spc="-10" dirty="0">
                <a:latin typeface="Calibri"/>
                <a:cs typeface="Calibri"/>
              </a:rPr>
              <a:t>зрения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Очень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сильная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головная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боль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Головокружение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Ни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один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перечисленных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перечисленные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симптомы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1721" y="4869179"/>
            <a:ext cx="2732277" cy="19835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721" y="505545"/>
            <a:ext cx="4794656" cy="3194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366141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У</a:t>
            </a:r>
            <a:r>
              <a:rPr spc="-80" dirty="0"/>
              <a:t> </a:t>
            </a:r>
            <a:r>
              <a:rPr dirty="0"/>
              <a:t>женщин</a:t>
            </a:r>
            <a:r>
              <a:rPr spc="-60" dirty="0"/>
              <a:t> </a:t>
            </a:r>
            <a:r>
              <a:rPr dirty="0"/>
              <a:t>риск</a:t>
            </a:r>
            <a:r>
              <a:rPr spc="-75" dirty="0"/>
              <a:t> </a:t>
            </a:r>
            <a:r>
              <a:rPr spc="-25" dirty="0"/>
              <a:t>инсульта</a:t>
            </a:r>
            <a:r>
              <a:rPr spc="-70" dirty="0"/>
              <a:t> </a:t>
            </a:r>
            <a:r>
              <a:rPr spc="-20" dirty="0"/>
              <a:t>выше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219961"/>
            <a:ext cx="811212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623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Факторы,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которые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могут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увеличить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риск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инсульта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женщин: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Беременность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Некоторые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осложнения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беременности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(преэклампсия/эклампсия,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гестационный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диабет)</a:t>
            </a:r>
            <a:endParaRPr sz="2800">
              <a:latin typeface="Calibri"/>
              <a:cs typeface="Calibri"/>
            </a:endParaRPr>
          </a:p>
          <a:p>
            <a:pPr marL="527685" marR="117157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Использование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оральных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контрацептивов (особенно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сочетании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курением)</a:t>
            </a:r>
            <a:endParaRPr sz="2800">
              <a:latin typeface="Calibri"/>
              <a:cs typeface="Calibri"/>
            </a:endParaRPr>
          </a:p>
          <a:p>
            <a:pPr marL="608330" indent="-5962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608330" algn="l"/>
                <a:tab pos="608965" algn="l"/>
              </a:tabLst>
            </a:pPr>
            <a:r>
              <a:rPr sz="2800" spc="-10" dirty="0">
                <a:latin typeface="Calibri"/>
                <a:cs typeface="Calibri"/>
              </a:rPr>
              <a:t>Постменопаузальная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гормональная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терапия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Все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вышеперечисленное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1721" y="4869179"/>
            <a:ext cx="2732277" cy="19835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721" y="505545"/>
            <a:ext cx="4794656" cy="3194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366141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У</a:t>
            </a:r>
            <a:r>
              <a:rPr spc="-80" dirty="0"/>
              <a:t> </a:t>
            </a:r>
            <a:r>
              <a:rPr dirty="0"/>
              <a:t>женщин</a:t>
            </a:r>
            <a:r>
              <a:rPr spc="-60" dirty="0"/>
              <a:t> </a:t>
            </a:r>
            <a:r>
              <a:rPr dirty="0"/>
              <a:t>риск</a:t>
            </a:r>
            <a:r>
              <a:rPr spc="-75" dirty="0"/>
              <a:t> </a:t>
            </a:r>
            <a:r>
              <a:rPr spc="-25" dirty="0"/>
              <a:t>инсульта</a:t>
            </a:r>
            <a:r>
              <a:rPr spc="-70" dirty="0"/>
              <a:t> </a:t>
            </a:r>
            <a:r>
              <a:rPr spc="-20" dirty="0"/>
              <a:t>выше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219961"/>
            <a:ext cx="811212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623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Факторы,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которые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могут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увеличить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риск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инсульта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женщин: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Беременность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Некоторые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осложнения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беременности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(преэклампсия/эклампсия,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гестационный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диабет)</a:t>
            </a:r>
            <a:endParaRPr sz="2800">
              <a:latin typeface="Calibri"/>
              <a:cs typeface="Calibri"/>
            </a:endParaRPr>
          </a:p>
          <a:p>
            <a:pPr marL="527685" marR="117157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Использование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оральных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контрацептивов (особенно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сочетании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курением)</a:t>
            </a:r>
            <a:endParaRPr sz="2800">
              <a:latin typeface="Calibri"/>
              <a:cs typeface="Calibri"/>
            </a:endParaRPr>
          </a:p>
          <a:p>
            <a:pPr marL="608330" indent="-5962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608330" algn="l"/>
                <a:tab pos="608965" algn="l"/>
              </a:tabLst>
            </a:pPr>
            <a:r>
              <a:rPr sz="2800" spc="-10" dirty="0">
                <a:latin typeface="Calibri"/>
                <a:cs typeface="Calibri"/>
              </a:rPr>
              <a:t>Постменопаузальная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гормональная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терапия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вышеперечисленное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650615" algn="l"/>
              </a:tabLst>
            </a:pP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Обязательно</a:t>
            </a:r>
            <a:r>
              <a:rPr sz="28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обсудите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свой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индивидуальный</a:t>
            </a:r>
            <a:r>
              <a:rPr sz="28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риск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28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Вашим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врачом!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201929"/>
            <a:ext cx="8162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Психосоциальные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факторы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риска: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стресс,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тревога,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депрессия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654" y="5382839"/>
            <a:ext cx="1371345" cy="1412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8372" y="792860"/>
            <a:ext cx="76803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бывают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периоды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плохого </a:t>
            </a:r>
            <a:r>
              <a:rPr sz="1800" b="1" dirty="0">
                <a:latin typeface="Calibri"/>
                <a:cs typeface="Calibri"/>
              </a:rPr>
              <a:t>настроения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тревоги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нормальная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 и естественные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спутники человека.</a:t>
            </a:r>
            <a:endParaRPr sz="18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Тем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менее,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стрессовые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длительный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хронический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стресс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вызывать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медицинские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проблемы,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 </a:t>
            </a:r>
            <a:r>
              <a:rPr sz="1800" spc="-10" dirty="0">
                <a:latin typeface="Calibri"/>
                <a:cs typeface="Calibri"/>
              </a:rPr>
              <a:t>сниженным</a:t>
            </a:r>
            <a:endParaRPr sz="1800">
              <a:latin typeface="Calibri"/>
              <a:cs typeface="Calibri"/>
            </a:endParaRPr>
          </a:p>
          <a:p>
            <a:pPr marL="12700" marR="87756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настроением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тревожностью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скрываться </a:t>
            </a:r>
            <a:r>
              <a:rPr sz="1800" b="1" dirty="0">
                <a:latin typeface="Calibri"/>
                <a:cs typeface="Calibri"/>
              </a:rPr>
              <a:t>депрессивное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b="1" dirty="0">
                <a:latin typeface="Calibri"/>
                <a:cs typeface="Calibri"/>
              </a:rPr>
              <a:t>тревожное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расстройство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медицинского вмешательства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529" y="3197351"/>
            <a:ext cx="7824470" cy="680085"/>
            <a:chOff x="708529" y="3197351"/>
            <a:chExt cx="7824470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529" y="3384384"/>
              <a:ext cx="1827588" cy="269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1" y="3197351"/>
              <a:ext cx="6128004" cy="6797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6712" y="3265170"/>
            <a:ext cx="7713345" cy="284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Знаете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ли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Вы,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какие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симптомы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могут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говорить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стрессе?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55600" marR="135191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испытывать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злость,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страх,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возбуждение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беззащитность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Нарушения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сна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Появление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головных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шее</a:t>
            </a:r>
            <a:endParaRPr sz="20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Нездоровые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привычки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типа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курения,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злоупотребления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алкоголем, </a:t>
            </a:r>
            <a:r>
              <a:rPr sz="2000" dirty="0">
                <a:latin typeface="Calibri"/>
                <a:cs typeface="Calibri"/>
              </a:rPr>
              <a:t>употребления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нарушение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пищевого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поведения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перечисленное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95" y="1128217"/>
            <a:ext cx="3568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201929"/>
            <a:ext cx="8162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Психосоциальные</a:t>
            </a:r>
            <a:r>
              <a:rPr sz="2400" spc="-6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факторы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риска: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стресс,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тревога,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депрессия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654" y="5382839"/>
            <a:ext cx="1371345" cy="1412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8372" y="792860"/>
            <a:ext cx="76803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бывают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периоды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плохого </a:t>
            </a:r>
            <a:r>
              <a:rPr sz="1800" b="1" dirty="0">
                <a:latin typeface="Calibri"/>
                <a:cs typeface="Calibri"/>
              </a:rPr>
              <a:t>настроения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тревоги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нормальная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 и естественные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спутники человека.</a:t>
            </a:r>
            <a:endParaRPr sz="18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Тем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менее,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стрессовые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длительный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хронический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стресс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вызывать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медицинские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проблемы,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 </a:t>
            </a:r>
            <a:r>
              <a:rPr sz="1800" spc="-10" dirty="0">
                <a:latin typeface="Calibri"/>
                <a:cs typeface="Calibri"/>
              </a:rPr>
              <a:t>сниженным</a:t>
            </a:r>
            <a:endParaRPr sz="1800">
              <a:latin typeface="Calibri"/>
              <a:cs typeface="Calibri"/>
            </a:endParaRPr>
          </a:p>
          <a:p>
            <a:pPr marL="12700" marR="87756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настроением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тревожностью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скрываться </a:t>
            </a:r>
            <a:r>
              <a:rPr sz="1800" b="1" dirty="0">
                <a:latin typeface="Calibri"/>
                <a:cs typeface="Calibri"/>
              </a:rPr>
              <a:t>депрессивное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 </a:t>
            </a:r>
            <a:r>
              <a:rPr sz="1800" b="1" dirty="0">
                <a:latin typeface="Calibri"/>
                <a:cs typeface="Calibri"/>
              </a:rPr>
              <a:t>тревожное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расстройство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медицинского вмешательства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529" y="3197351"/>
            <a:ext cx="7824470" cy="680085"/>
            <a:chOff x="708529" y="3197351"/>
            <a:chExt cx="7824470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529" y="3384384"/>
              <a:ext cx="1827588" cy="269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1" y="3197351"/>
              <a:ext cx="6128004" cy="6797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6712" y="3265170"/>
            <a:ext cx="7713345" cy="284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Знаете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ли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Вы,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какие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симптомы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могут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говорить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стрессе?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55600" marR="135191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можете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испытывать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злость,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страх,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возбуждение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беззащитность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Нарушения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сна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Появление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головных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болей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шее</a:t>
            </a:r>
            <a:endParaRPr sz="20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Нездоровые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привычки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типа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курения,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злоупотребления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алкоголем, </a:t>
            </a:r>
            <a:r>
              <a:rPr sz="2000" dirty="0">
                <a:latin typeface="Calibri"/>
                <a:cs typeface="Calibri"/>
              </a:rPr>
              <a:t>употребления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наркотиков,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нарушение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пищевого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поведения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перечисленное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верно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095" y="1128217"/>
            <a:ext cx="3568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011" y="273761"/>
            <a:ext cx="8148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Многие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компоненты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здорового</a:t>
            </a:r>
            <a:r>
              <a:rPr sz="2400" spc="-4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образа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жизни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помогают</a:t>
            </a:r>
            <a:r>
              <a:rPr sz="2400" spc="-50" dirty="0">
                <a:solidFill>
                  <a:srgbClr val="205868"/>
                </a:solidFill>
              </a:rPr>
              <a:t> </a:t>
            </a:r>
            <a:r>
              <a:rPr sz="2400" spc="-25" dirty="0">
                <a:solidFill>
                  <a:srgbClr val="205868"/>
                </a:solidFill>
              </a:rPr>
              <a:t>нам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06425" y="639826"/>
            <a:ext cx="796290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справляться</a:t>
            </a:r>
            <a:r>
              <a:rPr sz="2400" b="1" spc="-4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5868"/>
                </a:solidFill>
                <a:latin typeface="Calibri"/>
                <a:cs typeface="Calibri"/>
              </a:rPr>
              <a:t>со</a:t>
            </a:r>
            <a:r>
              <a:rPr sz="240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5868"/>
                </a:solidFill>
                <a:latin typeface="Calibri"/>
                <a:cs typeface="Calibri"/>
              </a:rPr>
              <a:t>стрессом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Полноценно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вкусно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питайтесь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Регулярно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давайте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достаточную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физическую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нагрузку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Старайтесь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полноценно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отдыхать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ночью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(длительность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ночного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сна</a:t>
            </a:r>
            <a:r>
              <a:rPr sz="2000" spc="-25" dirty="0">
                <a:latin typeface="Calibri"/>
                <a:cs typeface="Calibri"/>
              </a:rPr>
              <a:t> не </a:t>
            </a:r>
            <a:r>
              <a:rPr sz="2000" dirty="0">
                <a:latin typeface="Calibri"/>
                <a:cs typeface="Calibri"/>
              </a:rPr>
              <a:t>менее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7-8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часов)</a:t>
            </a:r>
            <a:endParaRPr sz="2000">
              <a:latin typeface="Calibri"/>
              <a:cs typeface="Calibri"/>
            </a:endParaRPr>
          </a:p>
          <a:p>
            <a:pPr marL="12700" marR="191135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20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Старайтесь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каждый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день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найти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хотя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15-20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минут,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чтобы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спокойно </a:t>
            </a:r>
            <a:r>
              <a:rPr sz="2000" dirty="0">
                <a:latin typeface="Calibri"/>
                <a:cs typeface="Calibri"/>
              </a:rPr>
              <a:t>посидеть,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расслабиться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подумать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чем-</a:t>
            </a:r>
            <a:r>
              <a:rPr sz="2000" dirty="0">
                <a:latin typeface="Calibri"/>
                <a:cs typeface="Calibri"/>
              </a:rPr>
              <a:t>то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хорошем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6717" y="3750691"/>
            <a:ext cx="6081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снимайте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стресс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помощью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дурных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привычек.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Курение, </a:t>
            </a:r>
            <a:r>
              <a:rPr sz="1800" b="1" dirty="0">
                <a:latin typeface="Calibri"/>
                <a:cs typeface="Calibri"/>
              </a:rPr>
              <a:t>избыточные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количества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алкоголя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кофеина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могут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самом </a:t>
            </a:r>
            <a:r>
              <a:rPr sz="1800" b="1" dirty="0">
                <a:latin typeface="Calibri"/>
                <a:cs typeface="Calibri"/>
              </a:rPr>
              <a:t>деле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усиливать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напряжение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2653" y="3553714"/>
            <a:ext cx="3568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881" y="4870322"/>
            <a:ext cx="2152650" cy="18954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20" y="4900993"/>
            <a:ext cx="2766187" cy="1917192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486" y="969299"/>
            <a:ext cx="7938134" cy="5178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мыслить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позитивно.</a:t>
            </a:r>
            <a:endParaRPr sz="180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ежедневно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находить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время,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пусть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даже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совсем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немного,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дел,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доставляют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удовольствие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Учитесь говорить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«нет»,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обещайте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никому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слишком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много</a:t>
            </a:r>
            <a:endParaRPr sz="1800">
              <a:latin typeface="Calibri"/>
              <a:cs typeface="Calibri"/>
            </a:endParaRPr>
          </a:p>
          <a:p>
            <a:pPr marL="12700" marR="11557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чувства имеют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существование.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Учитесь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вербализировать </a:t>
            </a:r>
            <a:r>
              <a:rPr sz="1800" dirty="0">
                <a:latin typeface="Calibri"/>
                <a:cs typeface="Calibri"/>
              </a:rPr>
              <a:t>свои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желания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эмоции.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Вероятность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того,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близкие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поймут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учтут </a:t>
            </a:r>
            <a:r>
              <a:rPr sz="1800" dirty="0">
                <a:latin typeface="Calibri"/>
                <a:cs typeface="Calibri"/>
              </a:rPr>
              <a:t>ваши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потребности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выше,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прямо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скажете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возникшей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проблеме.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Живите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«здесь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сейчас»,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используйте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осознанности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Попробуйте прогнозировать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заранее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ситуации,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могут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расстроить.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Вероятно,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многого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удастся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избежать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Постарайтесь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снизить темп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жизни. 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помогает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планирование: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пишите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списки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того,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требуется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сделать,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зарезервируйте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</a:t>
            </a:r>
            <a:r>
              <a:rPr sz="1800" spc="-10" dirty="0">
                <a:latin typeface="Calibri"/>
                <a:cs typeface="Calibri"/>
              </a:rPr>
              <a:t> достаточно </a:t>
            </a:r>
            <a:r>
              <a:rPr sz="1800" dirty="0">
                <a:latin typeface="Calibri"/>
                <a:cs typeface="Calibri"/>
              </a:rPr>
              <a:t>времени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Ставьте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реалистичные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решайте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крупные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поэтапно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Продолжайте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учиться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малейшей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Старайтесь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смотреть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мир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благодарностью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помогать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людям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6F2F9F"/>
                </a:solidFill>
                <a:latin typeface="Wingdings"/>
                <a:cs typeface="Wingdings"/>
              </a:rPr>
              <a:t>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Чаще смейтесь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улыбайтесь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72" y="118871"/>
            <a:ext cx="7198359" cy="873760"/>
            <a:chOff x="80772" y="118871"/>
            <a:chExt cx="7198359" cy="873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835" y="118871"/>
              <a:ext cx="7005731" cy="2926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312419"/>
              <a:ext cx="4640580" cy="6797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486" y="13207"/>
            <a:ext cx="70224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50"/>
                </a:solidFill>
              </a:rPr>
              <a:t>Другие</a:t>
            </a:r>
            <a:r>
              <a:rPr sz="2400" spc="-30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способы</a:t>
            </a:r>
            <a:r>
              <a:rPr sz="2400" spc="-45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борьбы</a:t>
            </a:r>
            <a:r>
              <a:rPr sz="2400" spc="-20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со</a:t>
            </a:r>
            <a:r>
              <a:rPr sz="2400" spc="-30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стрессом</a:t>
            </a:r>
            <a:r>
              <a:rPr sz="2400" spc="-50" dirty="0">
                <a:solidFill>
                  <a:srgbClr val="00AF50"/>
                </a:solidFill>
              </a:rPr>
              <a:t> </a:t>
            </a:r>
            <a:r>
              <a:rPr sz="2400" dirty="0">
                <a:solidFill>
                  <a:srgbClr val="00AF50"/>
                </a:solidFill>
              </a:rPr>
              <a:t>и</a:t>
            </a:r>
            <a:r>
              <a:rPr sz="2400" spc="-15" dirty="0">
                <a:solidFill>
                  <a:srgbClr val="00AF50"/>
                </a:solidFill>
              </a:rPr>
              <a:t> </a:t>
            </a:r>
            <a:r>
              <a:rPr sz="2400" spc="-10" dirty="0">
                <a:solidFill>
                  <a:srgbClr val="00AF50"/>
                </a:solidFill>
              </a:rPr>
              <a:t>поддержания </a:t>
            </a:r>
            <a:r>
              <a:rPr sz="2400" dirty="0">
                <a:solidFill>
                  <a:srgbClr val="00AF50"/>
                </a:solidFill>
              </a:rPr>
              <a:t>эмоционального</a:t>
            </a:r>
            <a:r>
              <a:rPr sz="2400" spc="-50" dirty="0">
                <a:solidFill>
                  <a:srgbClr val="00AF50"/>
                </a:solidFill>
              </a:rPr>
              <a:t> </a:t>
            </a:r>
            <a:r>
              <a:rPr sz="2400" spc="-10" dirty="0">
                <a:solidFill>
                  <a:srgbClr val="00AF50"/>
                </a:solidFill>
              </a:rPr>
              <a:t>благополучия: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6825" y="5418729"/>
            <a:ext cx="1527173" cy="1384427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050" y="2596337"/>
            <a:ext cx="66941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ПРОЙДИТЕ</a:t>
            </a:r>
            <a:r>
              <a:rPr sz="3600" b="1" spc="-30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336600"/>
                </a:solidFill>
                <a:latin typeface="Calibri"/>
                <a:cs typeface="Calibri"/>
              </a:rPr>
              <a:t>ДИСПАНСЕРИЗАЦИЮ!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ПОСЕТИТЕ</a:t>
            </a:r>
            <a:r>
              <a:rPr sz="3600" b="1" spc="-45" dirty="0">
                <a:solidFill>
                  <a:srgbClr val="3366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36600"/>
                </a:solidFill>
                <a:latin typeface="Calibri"/>
                <a:cs typeface="Calibri"/>
              </a:rPr>
              <a:t>ЦЕНТР</a:t>
            </a:r>
            <a:r>
              <a:rPr sz="3600" b="1" spc="-10" dirty="0">
                <a:solidFill>
                  <a:srgbClr val="336600"/>
                </a:solidFill>
                <a:latin typeface="Calibri"/>
                <a:cs typeface="Calibri"/>
              </a:rPr>
              <a:t> ЗДОРОВЬЯ!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80" dirty="0">
                <a:solidFill>
                  <a:srgbClr val="C00000"/>
                </a:solidFill>
                <a:latin typeface="Calibri"/>
                <a:cs typeface="Calibri"/>
              </a:rPr>
              <a:t>БУДЬТЕ</a:t>
            </a:r>
            <a:r>
              <a:rPr sz="36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ЗДОРОВЫ!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2602" y="526490"/>
            <a:ext cx="2618611" cy="16619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46" y="4725149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201" y="494791"/>
            <a:ext cx="747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5868"/>
                </a:solidFill>
              </a:rPr>
              <a:t>Какие</a:t>
            </a:r>
            <a:r>
              <a:rPr sz="2400" spc="-3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симптомы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могут</a:t>
            </a:r>
            <a:r>
              <a:rPr sz="2400" spc="-2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указывать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на</a:t>
            </a:r>
            <a:r>
              <a:rPr sz="2400" spc="-2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мозговой</a:t>
            </a:r>
            <a:r>
              <a:rPr sz="2400" spc="-40" dirty="0">
                <a:solidFill>
                  <a:srgbClr val="205868"/>
                </a:solidFill>
              </a:rPr>
              <a:t> </a:t>
            </a:r>
            <a:r>
              <a:rPr sz="2400" spc="-10" dirty="0">
                <a:solidFill>
                  <a:srgbClr val="205868"/>
                </a:solidFill>
              </a:rPr>
              <a:t>инсульт?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08177" y="1566290"/>
            <a:ext cx="5718810" cy="3562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Внезапно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возникшая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асимметрия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лица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Слабость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онемение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руке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ноге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Спутанность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сознания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Внезапное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нарушение </a:t>
            </a:r>
            <a:r>
              <a:rPr sz="2400" spc="-10" dirty="0">
                <a:latin typeface="Calibri"/>
                <a:cs typeface="Calibri"/>
              </a:rPr>
              <a:t>зрения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Очень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сильная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головная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боль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Головокружение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Ни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один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перечисленных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перечисленные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симптомы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043" y="1295020"/>
            <a:ext cx="8034020" cy="71120"/>
            <a:chOff x="498043" y="1295020"/>
            <a:chExt cx="8034020" cy="71120"/>
          </a:xfrm>
        </p:grpSpPr>
        <p:sp>
          <p:nvSpPr>
            <p:cNvPr id="5" name="object 5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800811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8008111" y="45718"/>
                  </a:lnTo>
                  <a:lnTo>
                    <a:pt x="800811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743" y="1307720"/>
              <a:ext cx="8008620" cy="45720"/>
            </a:xfrm>
            <a:custGeom>
              <a:avLst/>
              <a:gdLst/>
              <a:ahLst/>
              <a:cxnLst/>
              <a:rect l="l" t="t" r="r" b="b"/>
              <a:pathLst>
                <a:path w="8008620" h="45719">
                  <a:moveTo>
                    <a:pt x="0" y="45718"/>
                  </a:moveTo>
                  <a:lnTo>
                    <a:pt x="8008111" y="45718"/>
                  </a:lnTo>
                  <a:lnTo>
                    <a:pt x="8008111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5456</Words>
  <Application>Microsoft Office PowerPoint</Application>
  <PresentationFormat>Экран (4:3)</PresentationFormat>
  <Paragraphs>666</Paragraphs>
  <Slides>86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3" baseType="lpstr">
      <vt:lpstr>Times New Roman</vt:lpstr>
      <vt:lpstr>Wingdings</vt:lpstr>
      <vt:lpstr>Arial</vt:lpstr>
      <vt:lpstr>Calibri</vt:lpstr>
      <vt:lpstr>Lucida Sans</vt:lpstr>
      <vt:lpstr>Wingdings 2</vt:lpstr>
      <vt:lpstr>Office Theme</vt:lpstr>
      <vt:lpstr>Презентация PowerPoint</vt:lpstr>
      <vt:lpstr>Презентация PowerPoint</vt:lpstr>
      <vt:lpstr>Острое нарушение мозговогокровообращения (инсульт) – это повреждение мозга, длящееся более 24 часов, при котором участок мозговой ткани погибает вследствие нарушения его кровоснабжения</vt:lpstr>
      <vt:lpstr>Ишемический инсульт</vt:lpstr>
      <vt:lpstr>Ишемический инсульт</vt:lpstr>
      <vt:lpstr>Геморрагический инсульт</vt:lpstr>
      <vt:lpstr>Геморрагический инсульт</vt:lpstr>
      <vt:lpstr>Какие симптомы могут указывать на мозговой инсульт?</vt:lpstr>
      <vt:lpstr>Какие симптомы могут указывать на мозговой инсульт?</vt:lpstr>
      <vt:lpstr>Улыбка</vt:lpstr>
      <vt:lpstr>Движение</vt:lpstr>
      <vt:lpstr>Презентация PowerPoint</vt:lpstr>
      <vt:lpstr>Презентация PowerPoint</vt:lpstr>
      <vt:lpstr>Симптомы инсульта</vt:lpstr>
      <vt:lpstr>Симптомы инсульта</vt:lpstr>
      <vt:lpstr>Симптомы инсульта</vt:lpstr>
      <vt:lpstr>Симптомы инсульта</vt:lpstr>
      <vt:lpstr>Симптомы инсульта</vt:lpstr>
      <vt:lpstr>Презентация PowerPoint</vt:lpstr>
      <vt:lpstr>Презентация PowerPoint</vt:lpstr>
      <vt:lpstr>Что делать при признаках инсульта?</vt:lpstr>
      <vt:lpstr>Что делать при признаках инсульта?</vt:lpstr>
      <vt:lpstr>Очень важно!</vt:lpstr>
      <vt:lpstr>Транзиторная ишемическая атака</vt:lpstr>
      <vt:lpstr>Что такое транзиторная ишемическая атака (ТИА)?</vt:lpstr>
      <vt:lpstr>Поскольку ТИА не вызывает стойкого повреждения мозга, может показаться, что это не такая уж большая беда…</vt:lpstr>
      <vt:lpstr>Важно!</vt:lpstr>
      <vt:lpstr>Важно!</vt:lpstr>
      <vt:lpstr>Что способствует развитию мозговых инсультов ?</vt:lpstr>
      <vt:lpstr>Презентация PowerPoint</vt:lpstr>
      <vt:lpstr>Презентация PowerPoint</vt:lpstr>
      <vt:lpstr>Презентация PowerPoint</vt:lpstr>
      <vt:lpstr>10 факторов риска, определяющих риск мозгового инсульта во всем мире</vt:lpstr>
      <vt:lpstr>Факторы риска усиливают действие друг друга</vt:lpstr>
      <vt:lpstr>Факторы риска мозгового инсульта: повышенное артериальное давление</vt:lpstr>
      <vt:lpstr>Что такое артериальная гипертония?</vt:lpstr>
      <vt:lpstr>Каковы самые важные правила измерения артериального давления?</vt:lpstr>
      <vt:lpstr>Какие самые важные правила измерения артериального давления?</vt:lpstr>
      <vt:lpstr>Категории артериального давления</vt:lpstr>
      <vt:lpstr>Презентация PowerPoint</vt:lpstr>
      <vt:lpstr>Презентация PowerPoint</vt:lpstr>
      <vt:lpstr>Принцип сниженного потребления поваренной соли</vt:lpstr>
      <vt:lpstr>Как сократить потребление соли?</vt:lpstr>
      <vt:lpstr>Как сократить потребление соли?</vt:lpstr>
      <vt:lpstr>Что следует знать о лекарствах для нормализации АД?</vt:lpstr>
      <vt:lpstr>Факторы риска инсульта: фибрилляция предсердий</vt:lpstr>
      <vt:lpstr>Презентация PowerPoint</vt:lpstr>
      <vt:lpstr>Презентация PowerPoint</vt:lpstr>
      <vt:lpstr>Презентация PowerPoint</vt:lpstr>
      <vt:lpstr>Польза отказа от курения</vt:lpstr>
      <vt:lpstr>Здоровое питание рекомендуется как основа и важнейший компонент профилактики сердечно-сосудистых заболеваний и их осложнений</vt:lpstr>
      <vt:lpstr>Какая самая главная рекомендация по здоровому питанию способствует профилактике инфаркта миокарда и других сердечно-сосудистых заболеваний?</vt:lpstr>
      <vt:lpstr>Какая самая главная рекомендация по здоровому питанию способствует профилактике инфаркта миокарда и других сердечно-сосудистых заболеваний?</vt:lpstr>
      <vt:lpstr>«5 порций овощей и фруктов в день»</vt:lpstr>
      <vt:lpstr>Как часто следует есть рыбу, чтобы свести к минимуму риск сердечно- сосудистых осложнений согласно последним рекомендациям?</vt:lpstr>
      <vt:lpstr>Как часто следует есть рыбу, чтобы свести к минимуму риск сердечно- сосудистых осложнений согласно последним рекомендациям?</vt:lpstr>
      <vt:lpstr>Какое количество зерновых продуктов следует есть, чтобы свести к минимуму риск сердечно-сосудистых осложнений?</vt:lpstr>
      <vt:lpstr>Какое количество зерновых продуктов следует есть, чтобы свести к минимуму риск сердечно-сосудистых осложнений?</vt:lpstr>
      <vt:lpstr>Какое количество орехов следует есть, чтобы свести к минимуму риск сердечно-сосудистых осложнений согласно последним рекомендациям?</vt:lpstr>
      <vt:lpstr>Какое количество орехов следует есть, чтобы свести к минимуму риск сердечно-сосудистых осложнений согласно последним рекомендациям?</vt:lpstr>
      <vt:lpstr>Чрезмерное потребление алкоголя увеличивает риск мозгового инсульта</vt:lpstr>
      <vt:lpstr>1 стандартная доза алкоголя</vt:lpstr>
      <vt:lpstr>Для оценки массы тела чаще всего используют:</vt:lpstr>
      <vt:lpstr>Индекс массы тела (кг/м2) = масса тела (кг) : рост (м)2</vt:lpstr>
      <vt:lpstr>Окружность талии</vt:lpstr>
      <vt:lpstr>Контролируйте свою массу тела!</vt:lpstr>
      <vt:lpstr>Знаете ли Вы, что недостаточная физическая активность</vt:lpstr>
      <vt:lpstr>Сколько физической активности в сутки необходимо человеку, чтобы оставаться здоровым?</vt:lpstr>
      <vt:lpstr>Сколько физической активности в сутки необходимо человеку, чтобы оставаться здоровым?</vt:lpstr>
      <vt:lpstr>Факторы риска инсульта: сахарный диабет</vt:lpstr>
      <vt:lpstr>Презентация PowerPoint</vt:lpstr>
      <vt:lpstr>Презентация PowerPoint</vt:lpstr>
      <vt:lpstr>Холестерин</vt:lpstr>
      <vt:lpstr>В настоящее время уровень общего холестерина в основном используется для оценки суммарного сердечно-сосудистого риска , на основании которого выбираются целевые уровни холестерина липопротеинов низкой плотности</vt:lpstr>
      <vt:lpstr>Если у Вас атеросклероз сонных артерий, обратитесь к врачу для оценки риска инсульта</vt:lpstr>
      <vt:lpstr>Наличие сердечно-сосудистых заболеваний повышает риск инсульта</vt:lpstr>
      <vt:lpstr>Наличие сердечно-сосудистых заболеваний повышает риск инсульта</vt:lpstr>
      <vt:lpstr>При каких еще заболеваниях сердца повышается риск инсульта:</vt:lpstr>
      <vt:lpstr>При каких еще заболеваниях сердца повышается риск инсульта:</vt:lpstr>
      <vt:lpstr>У женщин риск инсульта выше</vt:lpstr>
      <vt:lpstr>У женщин риск инсульта выше</vt:lpstr>
      <vt:lpstr>Психосоциальные факторы риска: стресс, тревога, депрессия</vt:lpstr>
      <vt:lpstr>Психосоциальные факторы риска: стресс, тревога, депрессия</vt:lpstr>
      <vt:lpstr>Многие компоненты здорового образа жизни помогают нам</vt:lpstr>
      <vt:lpstr>Другие способы борьбы со стрессом и поддержания эмоционального благополучия: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Юферева Юлия Михайловна</dc:creator>
  <cp:lastModifiedBy>Пользователь</cp:lastModifiedBy>
  <cp:revision>1</cp:revision>
  <dcterms:created xsi:type="dcterms:W3CDTF">2022-02-09T19:46:33Z</dcterms:created>
  <dcterms:modified xsi:type="dcterms:W3CDTF">2022-03-22T11:54:20Z</dcterms:modified>
</cp:coreProperties>
</file>